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5"/>
  </p:notesMasterIdLst>
  <p:sldIdLst>
    <p:sldId id="256" r:id="rId2"/>
    <p:sldId id="257" r:id="rId3"/>
    <p:sldId id="258" r:id="rId4"/>
    <p:sldId id="259" r:id="rId5"/>
    <p:sldId id="293" r:id="rId6"/>
    <p:sldId id="294" r:id="rId7"/>
    <p:sldId id="261" r:id="rId8"/>
    <p:sldId id="295" r:id="rId9"/>
    <p:sldId id="296" r:id="rId10"/>
    <p:sldId id="297" r:id="rId11"/>
    <p:sldId id="298" r:id="rId12"/>
    <p:sldId id="299" r:id="rId13"/>
    <p:sldId id="300" r:id="rId14"/>
    <p:sldId id="301" r:id="rId15"/>
    <p:sldId id="302" r:id="rId16"/>
    <p:sldId id="303" r:id="rId17"/>
    <p:sldId id="304" r:id="rId18"/>
    <p:sldId id="264" r:id="rId19"/>
    <p:sldId id="305" r:id="rId20"/>
    <p:sldId id="306" r:id="rId21"/>
    <p:sldId id="315" r:id="rId22"/>
    <p:sldId id="307" r:id="rId23"/>
    <p:sldId id="316" r:id="rId24"/>
    <p:sldId id="309" r:id="rId25"/>
    <p:sldId id="317" r:id="rId26"/>
    <p:sldId id="314" r:id="rId27"/>
    <p:sldId id="320" r:id="rId28"/>
    <p:sldId id="270" r:id="rId29"/>
    <p:sldId id="322" r:id="rId30"/>
    <p:sldId id="321" r:id="rId31"/>
    <p:sldId id="323" r:id="rId32"/>
    <p:sldId id="324" r:id="rId33"/>
    <p:sldId id="267" r:id="rId34"/>
    <p:sldId id="268" r:id="rId35"/>
    <p:sldId id="318" r:id="rId36"/>
    <p:sldId id="319" r:id="rId37"/>
    <p:sldId id="269" r:id="rId38"/>
    <p:sldId id="325" r:id="rId39"/>
    <p:sldId id="271" r:id="rId40"/>
    <p:sldId id="326" r:id="rId41"/>
    <p:sldId id="327" r:id="rId42"/>
    <p:sldId id="329" r:id="rId43"/>
    <p:sldId id="330" r:id="rId44"/>
  </p:sldIdLst>
  <p:sldSz cx="9144000" cy="5143500" type="screen16x9"/>
  <p:notesSz cx="6858000" cy="9144000"/>
  <p:embeddedFontLst>
    <p:embeddedFont>
      <p:font typeface="Bebas Neue" panose="020B0606020202050201" pitchFamily="34" charset="0"/>
      <p:regular r:id="rId46"/>
    </p:embeddedFont>
    <p:embeddedFont>
      <p:font typeface="Calibri" panose="020F0502020204030204" pitchFamily="34" charset="0"/>
      <p:regular r:id="rId47"/>
      <p:bold r:id="rId48"/>
      <p:italic r:id="rId49"/>
      <p:boldItalic r:id="rId50"/>
    </p:embeddedFont>
    <p:embeddedFont>
      <p:font typeface="Golos Text" panose="020B0604020202020204" charset="0"/>
      <p:regular r:id="rId51"/>
      <p:bold r:id="rId52"/>
    </p:embeddedFont>
    <p:embeddedFont>
      <p:font typeface="Golos Text Medium" panose="020B0604020202020204" charset="0"/>
      <p:regular r:id="rId53"/>
      <p:bold r:id="rId54"/>
    </p:embeddedFont>
    <p:embeddedFont>
      <p:font typeface="Magneto" panose="04030805050802020D02" pitchFamily="82" charset="0"/>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9172C3-4987-4D2C-930C-32C95F39ABAC}">
  <a:tblStyle styleId="{1E9172C3-4987-4D2C-930C-32C95F39AB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18" d="100"/>
          <a:sy n="118" d="100"/>
        </p:scale>
        <p:origin x="3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2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376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658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25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89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7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987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71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53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78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9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910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474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616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618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2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02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5079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46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136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6794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4454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96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085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594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83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084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865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52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08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27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69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675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922743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62" r:id="rId10"/>
    <p:sldLayoutId id="2147483663"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jbz26.github.io/LZW_HUFFMA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0" y="31409"/>
            <a:ext cx="5038978" cy="37697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Thực</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hiện</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và</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đánh</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giá</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hai</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thuật</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toán</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nén</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b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b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Huff-man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và</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LZW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trên</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kiểu</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3500" b="1" dirty="0" err="1">
                <a:solidFill>
                  <a:srgbClr val="FF0000"/>
                </a:solidFill>
                <a:latin typeface="Calibri" panose="020F0502020204030204" pitchFamily="34" charset="0"/>
                <a:ea typeface="Calibri" panose="020F0502020204030204" pitchFamily="34" charset="0"/>
                <a:cs typeface="Calibri" panose="020F0502020204030204" pitchFamily="34" charset="0"/>
              </a:rPr>
              <a:t>dữ</a:t>
            </a:r>
            <a:r>
              <a:rPr lang="en-US" sz="3500" b="1" dirty="0">
                <a:solidFill>
                  <a:srgbClr val="FF0000"/>
                </a:solidFill>
                <a:latin typeface="Calibri" panose="020F0502020204030204" pitchFamily="34" charset="0"/>
                <a:ea typeface="Calibri" panose="020F0502020204030204" pitchFamily="34" charset="0"/>
                <a:cs typeface="Calibri" panose="020F0502020204030204" pitchFamily="34" charset="0"/>
              </a:rPr>
              <a:t> liệu text </a:t>
            </a:r>
            <a:endParaRPr sz="3500"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Google Shape;186;p22">
            <a:extLst>
              <a:ext uri="{FF2B5EF4-FFF2-40B4-BE49-F238E27FC236}">
                <a16:creationId xmlns:a16="http://schemas.microsoft.com/office/drawing/2014/main" id="{1811ED67-63FC-7365-C1BF-CAAC67B77DBD}"/>
              </a:ext>
            </a:extLst>
          </p:cNvPr>
          <p:cNvSpPr txBox="1">
            <a:spLocks/>
          </p:cNvSpPr>
          <p:nvPr/>
        </p:nvSpPr>
        <p:spPr>
          <a:xfrm>
            <a:off x="5883528" y="810303"/>
            <a:ext cx="2060322" cy="70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Calibri" panose="020F0502020204030204" pitchFamily="34" charset="0"/>
                <a:ea typeface="Calibri" panose="020F0502020204030204" pitchFamily="34" charset="0"/>
                <a:cs typeface="Calibri" panose="020F0502020204030204" pitchFamily="34" charset="0"/>
              </a:rPr>
              <a:t>Thành Viên:</a:t>
            </a:r>
          </a:p>
        </p:txBody>
      </p:sp>
      <p:sp>
        <p:nvSpPr>
          <p:cNvPr id="19" name="Title 2">
            <a:extLst>
              <a:ext uri="{FF2B5EF4-FFF2-40B4-BE49-F238E27FC236}">
                <a16:creationId xmlns:a16="http://schemas.microsoft.com/office/drawing/2014/main" id="{A2E3CCF9-94D0-FC9C-0C2D-30B85EE00563}"/>
              </a:ext>
            </a:extLst>
          </p:cNvPr>
          <p:cNvSpPr txBox="1">
            <a:spLocks/>
          </p:cNvSpPr>
          <p:nvPr/>
        </p:nvSpPr>
        <p:spPr>
          <a:xfrm>
            <a:off x="5887029" y="1305447"/>
            <a:ext cx="970971"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US" sz="1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19521727</a:t>
            </a:r>
          </a:p>
        </p:txBody>
      </p:sp>
      <p:sp>
        <p:nvSpPr>
          <p:cNvPr id="20" name="Subtitle 4">
            <a:extLst>
              <a:ext uri="{FF2B5EF4-FFF2-40B4-BE49-F238E27FC236}">
                <a16:creationId xmlns:a16="http://schemas.microsoft.com/office/drawing/2014/main" id="{02069D07-8C5E-4E83-3EE2-E143E3A35EE1}"/>
              </a:ext>
            </a:extLst>
          </p:cNvPr>
          <p:cNvSpPr txBox="1">
            <a:spLocks/>
          </p:cNvSpPr>
          <p:nvPr/>
        </p:nvSpPr>
        <p:spPr>
          <a:xfrm>
            <a:off x="6857999" y="1436507"/>
            <a:ext cx="2169599" cy="5253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dirty="0">
                <a:latin typeface="Calibri" panose="020F0502020204030204" pitchFamily="34" charset="0"/>
                <a:ea typeface="Calibri" panose="020F0502020204030204" pitchFamily="34" charset="0"/>
                <a:cs typeface="Calibri" panose="020F0502020204030204" pitchFamily="34" charset="0"/>
              </a:rPr>
              <a:t>Từ Trương Tuấn Kiệt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1" name="Title 6">
            <a:extLst>
              <a:ext uri="{FF2B5EF4-FFF2-40B4-BE49-F238E27FC236}">
                <a16:creationId xmlns:a16="http://schemas.microsoft.com/office/drawing/2014/main" id="{3CD3DC3B-2391-5151-889D-7ABC8D8753C5}"/>
              </a:ext>
            </a:extLst>
          </p:cNvPr>
          <p:cNvSpPr txBox="1">
            <a:spLocks/>
          </p:cNvSpPr>
          <p:nvPr/>
        </p:nvSpPr>
        <p:spPr>
          <a:xfrm>
            <a:off x="5887029" y="1983147"/>
            <a:ext cx="970971" cy="52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21521857</a:t>
            </a:r>
          </a:p>
        </p:txBody>
      </p:sp>
      <p:sp>
        <p:nvSpPr>
          <p:cNvPr id="22" name="Subtitle 8">
            <a:extLst>
              <a:ext uri="{FF2B5EF4-FFF2-40B4-BE49-F238E27FC236}">
                <a16:creationId xmlns:a16="http://schemas.microsoft.com/office/drawing/2014/main" id="{09E6DD16-5834-CAF0-AAA9-D346AD7DDB96}"/>
              </a:ext>
            </a:extLst>
          </p:cNvPr>
          <p:cNvSpPr txBox="1">
            <a:spLocks/>
          </p:cNvSpPr>
          <p:nvPr/>
        </p:nvSpPr>
        <p:spPr>
          <a:xfrm>
            <a:off x="6857999" y="2003772"/>
            <a:ext cx="2169599" cy="52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Calibri" panose="020F0502020204030204" pitchFamily="34" charset="0"/>
                <a:ea typeface="Calibri" panose="020F0502020204030204" pitchFamily="34" charset="0"/>
                <a:cs typeface="Calibri" panose="020F0502020204030204" pitchFamily="34" charset="0"/>
              </a:rPr>
              <a:t>Nguyễn </a:t>
            </a:r>
            <a:r>
              <a:rPr lang="en-US" b="1" dirty="0" err="1">
                <a:latin typeface="Calibri" panose="020F0502020204030204" pitchFamily="34" charset="0"/>
                <a:ea typeface="Calibri" panose="020F0502020204030204" pitchFamily="34" charset="0"/>
                <a:cs typeface="Calibri" panose="020F0502020204030204" pitchFamily="34" charset="0"/>
              </a:rPr>
              <a:t>Tô</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Thiên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Bảo</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3" name="Title 10">
            <a:extLst>
              <a:ext uri="{FF2B5EF4-FFF2-40B4-BE49-F238E27FC236}">
                <a16:creationId xmlns:a16="http://schemas.microsoft.com/office/drawing/2014/main" id="{04892588-A713-EF91-5852-09634D280DF2}"/>
              </a:ext>
            </a:extLst>
          </p:cNvPr>
          <p:cNvSpPr txBox="1">
            <a:spLocks/>
          </p:cNvSpPr>
          <p:nvPr/>
        </p:nvSpPr>
        <p:spPr>
          <a:xfrm>
            <a:off x="5887028" y="2571750"/>
            <a:ext cx="970971" cy="52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21521536</a:t>
            </a:r>
          </a:p>
        </p:txBody>
      </p:sp>
      <p:sp>
        <p:nvSpPr>
          <p:cNvPr id="24" name="Subtitle 12">
            <a:extLst>
              <a:ext uri="{FF2B5EF4-FFF2-40B4-BE49-F238E27FC236}">
                <a16:creationId xmlns:a16="http://schemas.microsoft.com/office/drawing/2014/main" id="{0357DA3D-CA12-2404-D5DA-8FCBBADBD71E}"/>
              </a:ext>
            </a:extLst>
          </p:cNvPr>
          <p:cNvSpPr txBox="1">
            <a:spLocks/>
          </p:cNvSpPr>
          <p:nvPr/>
        </p:nvSpPr>
        <p:spPr>
          <a:xfrm>
            <a:off x="6858000" y="2549697"/>
            <a:ext cx="2169599" cy="52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Calibri" panose="020F0502020204030204" pitchFamily="34" charset="0"/>
                <a:ea typeface="Calibri" panose="020F0502020204030204" pitchFamily="34" charset="0"/>
                <a:cs typeface="Calibri" panose="020F0502020204030204" pitchFamily="34" charset="0"/>
              </a:rPr>
              <a:t>Hồ Trung Tín</a:t>
            </a:r>
          </a:p>
        </p:txBody>
      </p:sp>
      <p:sp>
        <p:nvSpPr>
          <p:cNvPr id="25" name="TextBox 24">
            <a:extLst>
              <a:ext uri="{FF2B5EF4-FFF2-40B4-BE49-F238E27FC236}">
                <a16:creationId xmlns:a16="http://schemas.microsoft.com/office/drawing/2014/main" id="{C97732BE-9756-5772-E145-4936EA19CC7A}"/>
              </a:ext>
            </a:extLst>
          </p:cNvPr>
          <p:cNvSpPr txBox="1"/>
          <p:nvPr/>
        </p:nvSpPr>
        <p:spPr>
          <a:xfrm>
            <a:off x="5880100" y="3308943"/>
            <a:ext cx="2914650" cy="677108"/>
          </a:xfrm>
          <a:prstGeom prst="rect">
            <a:avLst/>
          </a:prstGeom>
          <a:noFill/>
        </p:spPr>
        <p:txBody>
          <a:bodyPr wrap="square" rtlCol="0">
            <a:spAutoFit/>
          </a:bodyPr>
          <a:lstStyle/>
          <a:p>
            <a:r>
              <a:rPr lang="vi-VN" sz="2000" dirty="0"/>
              <a:t>Giảng viên hướng dẫn: </a:t>
            </a:r>
            <a:endParaRPr lang="en-US" sz="2000" dirty="0"/>
          </a:p>
          <a:p>
            <a:r>
              <a:rPr lang="vi-VN" sz="1800" b="1" dirty="0"/>
              <a:t>Đỗ Văn Tiến</a:t>
            </a:r>
            <a:endParaRPr lang="en-US" sz="1800" b="1" dirty="0"/>
          </a:p>
        </p:txBody>
      </p:sp>
      <p:grpSp>
        <p:nvGrpSpPr>
          <p:cNvPr id="26" name="Google Shape;859;p38">
            <a:extLst>
              <a:ext uri="{FF2B5EF4-FFF2-40B4-BE49-F238E27FC236}">
                <a16:creationId xmlns:a16="http://schemas.microsoft.com/office/drawing/2014/main" id="{CCB194ED-36D3-30BD-DED5-A350A6771815}"/>
              </a:ext>
            </a:extLst>
          </p:cNvPr>
          <p:cNvGrpSpPr/>
          <p:nvPr/>
        </p:nvGrpSpPr>
        <p:grpSpPr>
          <a:xfrm>
            <a:off x="1151136" y="3519235"/>
            <a:ext cx="3046214" cy="1128286"/>
            <a:chOff x="3864536" y="2740081"/>
            <a:chExt cx="3567578" cy="1375630"/>
          </a:xfrm>
        </p:grpSpPr>
        <p:grpSp>
          <p:nvGrpSpPr>
            <p:cNvPr id="27" name="Google Shape;860;p38">
              <a:extLst>
                <a:ext uri="{FF2B5EF4-FFF2-40B4-BE49-F238E27FC236}">
                  <a16:creationId xmlns:a16="http://schemas.microsoft.com/office/drawing/2014/main" id="{E32020E6-7F21-2724-1E47-6CBBAC944C3F}"/>
                </a:ext>
              </a:extLst>
            </p:cNvPr>
            <p:cNvGrpSpPr/>
            <p:nvPr/>
          </p:nvGrpSpPr>
          <p:grpSpPr>
            <a:xfrm>
              <a:off x="3864536" y="2740081"/>
              <a:ext cx="2979176" cy="1374847"/>
              <a:chOff x="234675" y="2436575"/>
              <a:chExt cx="2470500" cy="1140100"/>
            </a:xfrm>
          </p:grpSpPr>
          <p:sp>
            <p:nvSpPr>
              <p:cNvPr id="216" name="Google Shape;861;p38">
                <a:extLst>
                  <a:ext uri="{FF2B5EF4-FFF2-40B4-BE49-F238E27FC236}">
                    <a16:creationId xmlns:a16="http://schemas.microsoft.com/office/drawing/2014/main" id="{407F83BA-F669-ABD0-CA35-6F91C7860CF2}"/>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62;p38">
                <a:extLst>
                  <a:ext uri="{FF2B5EF4-FFF2-40B4-BE49-F238E27FC236}">
                    <a16:creationId xmlns:a16="http://schemas.microsoft.com/office/drawing/2014/main" id="{A9D3A9BC-4A4D-9E46-DC67-3B050A60DC0E}"/>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63;p38">
                <a:extLst>
                  <a:ext uri="{FF2B5EF4-FFF2-40B4-BE49-F238E27FC236}">
                    <a16:creationId xmlns:a16="http://schemas.microsoft.com/office/drawing/2014/main" id="{7D3FEFBA-AF5C-6DCD-F00E-F68241784D24}"/>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64;p38">
                <a:extLst>
                  <a:ext uri="{FF2B5EF4-FFF2-40B4-BE49-F238E27FC236}">
                    <a16:creationId xmlns:a16="http://schemas.microsoft.com/office/drawing/2014/main" id="{4CF692BF-2D58-C580-208A-31B52D464CE9}"/>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65;p38">
                <a:extLst>
                  <a:ext uri="{FF2B5EF4-FFF2-40B4-BE49-F238E27FC236}">
                    <a16:creationId xmlns:a16="http://schemas.microsoft.com/office/drawing/2014/main" id="{8F6B86E4-2077-0E66-A492-1CCFC3F153F0}"/>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66;p38">
                <a:extLst>
                  <a:ext uri="{FF2B5EF4-FFF2-40B4-BE49-F238E27FC236}">
                    <a16:creationId xmlns:a16="http://schemas.microsoft.com/office/drawing/2014/main" id="{ED6BC1BD-4558-955A-6EB9-CF1AB931620C}"/>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67;p38">
                <a:extLst>
                  <a:ext uri="{FF2B5EF4-FFF2-40B4-BE49-F238E27FC236}">
                    <a16:creationId xmlns:a16="http://schemas.microsoft.com/office/drawing/2014/main" id="{9F45F89D-39FC-59CC-8D45-995D11C4E1C1}"/>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68;p38">
                <a:extLst>
                  <a:ext uri="{FF2B5EF4-FFF2-40B4-BE49-F238E27FC236}">
                    <a16:creationId xmlns:a16="http://schemas.microsoft.com/office/drawing/2014/main" id="{80ADDF31-063A-1651-CD9D-16DB1E5DD141}"/>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69;p38">
                <a:extLst>
                  <a:ext uri="{FF2B5EF4-FFF2-40B4-BE49-F238E27FC236}">
                    <a16:creationId xmlns:a16="http://schemas.microsoft.com/office/drawing/2014/main" id="{43582DFB-3E0C-7B36-7CC4-95B947887170}"/>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70;p38">
                <a:extLst>
                  <a:ext uri="{FF2B5EF4-FFF2-40B4-BE49-F238E27FC236}">
                    <a16:creationId xmlns:a16="http://schemas.microsoft.com/office/drawing/2014/main" id="{35894E11-287A-0ED2-38B4-0C08792A2ABB}"/>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71;p38">
                <a:extLst>
                  <a:ext uri="{FF2B5EF4-FFF2-40B4-BE49-F238E27FC236}">
                    <a16:creationId xmlns:a16="http://schemas.microsoft.com/office/drawing/2014/main" id="{C9697D68-A750-E743-BD68-15ACBDD2C8B8}"/>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72;p38">
                <a:extLst>
                  <a:ext uri="{FF2B5EF4-FFF2-40B4-BE49-F238E27FC236}">
                    <a16:creationId xmlns:a16="http://schemas.microsoft.com/office/drawing/2014/main" id="{073E1E81-F0DB-625A-17EE-BE866029E9CD}"/>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73;p38">
                <a:extLst>
                  <a:ext uri="{FF2B5EF4-FFF2-40B4-BE49-F238E27FC236}">
                    <a16:creationId xmlns:a16="http://schemas.microsoft.com/office/drawing/2014/main" id="{F6AFE96A-4EFD-8ABB-0755-2079AEA9B693}"/>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74;p38">
                <a:extLst>
                  <a:ext uri="{FF2B5EF4-FFF2-40B4-BE49-F238E27FC236}">
                    <a16:creationId xmlns:a16="http://schemas.microsoft.com/office/drawing/2014/main" id="{F259E30C-235B-FAF8-C7DD-A1D5C0447AFD}"/>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75;p38">
                <a:extLst>
                  <a:ext uri="{FF2B5EF4-FFF2-40B4-BE49-F238E27FC236}">
                    <a16:creationId xmlns:a16="http://schemas.microsoft.com/office/drawing/2014/main" id="{C87B32F5-535E-BA00-2F86-322DC6922CDF}"/>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76;p38">
                <a:extLst>
                  <a:ext uri="{FF2B5EF4-FFF2-40B4-BE49-F238E27FC236}">
                    <a16:creationId xmlns:a16="http://schemas.microsoft.com/office/drawing/2014/main" id="{1037CD17-7DCD-C562-7EAD-C5C0F617501A}"/>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77;p38">
                <a:extLst>
                  <a:ext uri="{FF2B5EF4-FFF2-40B4-BE49-F238E27FC236}">
                    <a16:creationId xmlns:a16="http://schemas.microsoft.com/office/drawing/2014/main" id="{D268DBC1-F3DD-D03C-2905-7B77A575F803}"/>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78;p38">
                <a:extLst>
                  <a:ext uri="{FF2B5EF4-FFF2-40B4-BE49-F238E27FC236}">
                    <a16:creationId xmlns:a16="http://schemas.microsoft.com/office/drawing/2014/main" id="{CE5A52A0-65B3-EDB8-81BE-F80C64335A56}"/>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79;p38">
                <a:extLst>
                  <a:ext uri="{FF2B5EF4-FFF2-40B4-BE49-F238E27FC236}">
                    <a16:creationId xmlns:a16="http://schemas.microsoft.com/office/drawing/2014/main" id="{ADE01412-AE35-DFFC-1B4D-8CE07956D940}"/>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80;p38">
                <a:extLst>
                  <a:ext uri="{FF2B5EF4-FFF2-40B4-BE49-F238E27FC236}">
                    <a16:creationId xmlns:a16="http://schemas.microsoft.com/office/drawing/2014/main" id="{363473D7-6B3E-6C63-FA79-DE393081FA30}"/>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81;p38">
                <a:extLst>
                  <a:ext uri="{FF2B5EF4-FFF2-40B4-BE49-F238E27FC236}">
                    <a16:creationId xmlns:a16="http://schemas.microsoft.com/office/drawing/2014/main" id="{C2C1CA07-EEED-1350-F362-F23441D6BC14}"/>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82;p38">
                <a:extLst>
                  <a:ext uri="{FF2B5EF4-FFF2-40B4-BE49-F238E27FC236}">
                    <a16:creationId xmlns:a16="http://schemas.microsoft.com/office/drawing/2014/main" id="{2799FAFB-14B7-B6DD-82AE-3DD600117161}"/>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83;p38">
                <a:extLst>
                  <a:ext uri="{FF2B5EF4-FFF2-40B4-BE49-F238E27FC236}">
                    <a16:creationId xmlns:a16="http://schemas.microsoft.com/office/drawing/2014/main" id="{52D7CFBA-F9FB-984C-58A0-27F52D7FAD80}"/>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84;p38">
                <a:extLst>
                  <a:ext uri="{FF2B5EF4-FFF2-40B4-BE49-F238E27FC236}">
                    <a16:creationId xmlns:a16="http://schemas.microsoft.com/office/drawing/2014/main" id="{6E977317-830C-7556-7AB1-9072241A651A}"/>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85;p38">
                <a:extLst>
                  <a:ext uri="{FF2B5EF4-FFF2-40B4-BE49-F238E27FC236}">
                    <a16:creationId xmlns:a16="http://schemas.microsoft.com/office/drawing/2014/main" id="{54D39A41-8B87-81C6-F5CA-8F7BB32C0828}"/>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86;p38">
                <a:extLst>
                  <a:ext uri="{FF2B5EF4-FFF2-40B4-BE49-F238E27FC236}">
                    <a16:creationId xmlns:a16="http://schemas.microsoft.com/office/drawing/2014/main" id="{893DCA8F-1533-B730-EBFA-BC2371C1C83C}"/>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87;p38">
                <a:extLst>
                  <a:ext uri="{FF2B5EF4-FFF2-40B4-BE49-F238E27FC236}">
                    <a16:creationId xmlns:a16="http://schemas.microsoft.com/office/drawing/2014/main" id="{0E56ADA2-3BE8-FA37-2389-FD581A97A944}"/>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88;p38">
                <a:extLst>
                  <a:ext uri="{FF2B5EF4-FFF2-40B4-BE49-F238E27FC236}">
                    <a16:creationId xmlns:a16="http://schemas.microsoft.com/office/drawing/2014/main" id="{827B5091-EF2C-C0D9-5311-7EEACCF6500C}"/>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89;p38">
                <a:extLst>
                  <a:ext uri="{FF2B5EF4-FFF2-40B4-BE49-F238E27FC236}">
                    <a16:creationId xmlns:a16="http://schemas.microsoft.com/office/drawing/2014/main" id="{586BCEA3-0D74-04CC-372C-1340A12D33A1}"/>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90;p38">
                <a:extLst>
                  <a:ext uri="{FF2B5EF4-FFF2-40B4-BE49-F238E27FC236}">
                    <a16:creationId xmlns:a16="http://schemas.microsoft.com/office/drawing/2014/main" id="{4BEA7704-4D60-F3CC-3F63-A96E9AD32036}"/>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91;p38">
                <a:extLst>
                  <a:ext uri="{FF2B5EF4-FFF2-40B4-BE49-F238E27FC236}">
                    <a16:creationId xmlns:a16="http://schemas.microsoft.com/office/drawing/2014/main" id="{A4A7704B-16A4-87FF-6D37-4774FDD7D476}"/>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92;p38">
                <a:extLst>
                  <a:ext uri="{FF2B5EF4-FFF2-40B4-BE49-F238E27FC236}">
                    <a16:creationId xmlns:a16="http://schemas.microsoft.com/office/drawing/2014/main" id="{4B861CA0-4109-0031-A7D8-4BDC370965E5}"/>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93;p38">
                <a:extLst>
                  <a:ext uri="{FF2B5EF4-FFF2-40B4-BE49-F238E27FC236}">
                    <a16:creationId xmlns:a16="http://schemas.microsoft.com/office/drawing/2014/main" id="{895D6259-B7D4-EF08-4A43-053795657101}"/>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94;p38">
                <a:extLst>
                  <a:ext uri="{FF2B5EF4-FFF2-40B4-BE49-F238E27FC236}">
                    <a16:creationId xmlns:a16="http://schemas.microsoft.com/office/drawing/2014/main" id="{19F23393-4C62-5F84-837F-B2F633643C68}"/>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95;p38">
                <a:extLst>
                  <a:ext uri="{FF2B5EF4-FFF2-40B4-BE49-F238E27FC236}">
                    <a16:creationId xmlns:a16="http://schemas.microsoft.com/office/drawing/2014/main" id="{FD0F6B0F-948B-FD9E-1BA9-B5F157897B89}"/>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96;p38">
              <a:extLst>
                <a:ext uri="{FF2B5EF4-FFF2-40B4-BE49-F238E27FC236}">
                  <a16:creationId xmlns:a16="http://schemas.microsoft.com/office/drawing/2014/main" id="{438C20A4-77F0-E078-6B67-A08DD39125FB}"/>
                </a:ext>
              </a:extLst>
            </p:cNvPr>
            <p:cNvGrpSpPr/>
            <p:nvPr/>
          </p:nvGrpSpPr>
          <p:grpSpPr>
            <a:xfrm>
              <a:off x="5539001" y="2890336"/>
              <a:ext cx="1893112" cy="1225375"/>
              <a:chOff x="2974500" y="2561175"/>
              <a:chExt cx="1569875" cy="1016150"/>
            </a:xfrm>
          </p:grpSpPr>
          <p:sp>
            <p:nvSpPr>
              <p:cNvPr id="29" name="Google Shape;897;p38">
                <a:extLst>
                  <a:ext uri="{FF2B5EF4-FFF2-40B4-BE49-F238E27FC236}">
                    <a16:creationId xmlns:a16="http://schemas.microsoft.com/office/drawing/2014/main" id="{77355BC8-C023-6D2C-6C11-C2AE4B4E36F2}"/>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8;p38">
                <a:extLst>
                  <a:ext uri="{FF2B5EF4-FFF2-40B4-BE49-F238E27FC236}">
                    <a16:creationId xmlns:a16="http://schemas.microsoft.com/office/drawing/2014/main" id="{7222571A-F791-3351-2D04-255D4773F8C1}"/>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9;p38">
                <a:extLst>
                  <a:ext uri="{FF2B5EF4-FFF2-40B4-BE49-F238E27FC236}">
                    <a16:creationId xmlns:a16="http://schemas.microsoft.com/office/drawing/2014/main" id="{ECA4C963-2A66-8C11-86C2-1C8E736C04C0}"/>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0;p38">
                <a:extLst>
                  <a:ext uri="{FF2B5EF4-FFF2-40B4-BE49-F238E27FC236}">
                    <a16:creationId xmlns:a16="http://schemas.microsoft.com/office/drawing/2014/main" id="{11130F04-ABFE-B1F6-413F-73E58F4582A6}"/>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1;p38">
                <a:extLst>
                  <a:ext uri="{FF2B5EF4-FFF2-40B4-BE49-F238E27FC236}">
                    <a16:creationId xmlns:a16="http://schemas.microsoft.com/office/drawing/2014/main" id="{83BA9DDC-7586-6008-AE43-450801D1B709}"/>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2;p38">
                <a:extLst>
                  <a:ext uri="{FF2B5EF4-FFF2-40B4-BE49-F238E27FC236}">
                    <a16:creationId xmlns:a16="http://schemas.microsoft.com/office/drawing/2014/main" id="{1862A076-E9BB-FE25-026A-8F84EC3E03E2}"/>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3;p38">
                <a:extLst>
                  <a:ext uri="{FF2B5EF4-FFF2-40B4-BE49-F238E27FC236}">
                    <a16:creationId xmlns:a16="http://schemas.microsoft.com/office/drawing/2014/main" id="{FC8EB88B-38DF-B9F9-2041-D9FA8476E6CB}"/>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4;p38">
                <a:extLst>
                  <a:ext uri="{FF2B5EF4-FFF2-40B4-BE49-F238E27FC236}">
                    <a16:creationId xmlns:a16="http://schemas.microsoft.com/office/drawing/2014/main" id="{BC79C208-B12C-7557-27C7-348F430786CD}"/>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5;p38">
                <a:extLst>
                  <a:ext uri="{FF2B5EF4-FFF2-40B4-BE49-F238E27FC236}">
                    <a16:creationId xmlns:a16="http://schemas.microsoft.com/office/drawing/2014/main" id="{3CCC6DCD-8979-186C-EEDE-7D387F1EDD13}"/>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6;p38">
                <a:extLst>
                  <a:ext uri="{FF2B5EF4-FFF2-40B4-BE49-F238E27FC236}">
                    <a16:creationId xmlns:a16="http://schemas.microsoft.com/office/drawing/2014/main" id="{8B39837F-3454-CF6D-2394-960B0C114194}"/>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7;p38">
                <a:extLst>
                  <a:ext uri="{FF2B5EF4-FFF2-40B4-BE49-F238E27FC236}">
                    <a16:creationId xmlns:a16="http://schemas.microsoft.com/office/drawing/2014/main" id="{02C8AAD6-C3BD-09D8-0FB8-A99776F9337D}"/>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8;p38">
                <a:extLst>
                  <a:ext uri="{FF2B5EF4-FFF2-40B4-BE49-F238E27FC236}">
                    <a16:creationId xmlns:a16="http://schemas.microsoft.com/office/drawing/2014/main" id="{000EA1FA-59A9-2500-FA96-22C1D4E5D9E9}"/>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9;p38">
                <a:extLst>
                  <a:ext uri="{FF2B5EF4-FFF2-40B4-BE49-F238E27FC236}">
                    <a16:creationId xmlns:a16="http://schemas.microsoft.com/office/drawing/2014/main" id="{C2CCC982-FD0C-B21C-9B75-13195843ACFB}"/>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p38">
                <a:extLst>
                  <a:ext uri="{FF2B5EF4-FFF2-40B4-BE49-F238E27FC236}">
                    <a16:creationId xmlns:a16="http://schemas.microsoft.com/office/drawing/2014/main" id="{5EF4C10E-549A-B492-4057-EC503A959C4E}"/>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1;p38">
                <a:extLst>
                  <a:ext uri="{FF2B5EF4-FFF2-40B4-BE49-F238E27FC236}">
                    <a16:creationId xmlns:a16="http://schemas.microsoft.com/office/drawing/2014/main" id="{CC94C245-8F37-51EC-5DE0-4ABFB7FC777D}"/>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2;p38">
                <a:extLst>
                  <a:ext uri="{FF2B5EF4-FFF2-40B4-BE49-F238E27FC236}">
                    <a16:creationId xmlns:a16="http://schemas.microsoft.com/office/drawing/2014/main" id="{A599D2BD-4568-F4B8-6C35-63C0DD650B8F}"/>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3;p38">
                <a:extLst>
                  <a:ext uri="{FF2B5EF4-FFF2-40B4-BE49-F238E27FC236}">
                    <a16:creationId xmlns:a16="http://schemas.microsoft.com/office/drawing/2014/main" id="{9DF91D38-31CC-CD7B-117A-7D9B93CC0070}"/>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4;p38">
                <a:extLst>
                  <a:ext uri="{FF2B5EF4-FFF2-40B4-BE49-F238E27FC236}">
                    <a16:creationId xmlns:a16="http://schemas.microsoft.com/office/drawing/2014/main" id="{F6974BCF-6107-7F17-49C3-59FD42048803}"/>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5;p38">
                <a:extLst>
                  <a:ext uri="{FF2B5EF4-FFF2-40B4-BE49-F238E27FC236}">
                    <a16:creationId xmlns:a16="http://schemas.microsoft.com/office/drawing/2014/main" id="{BBE28510-40BC-09DB-AF70-27BD2EFD0CBD}"/>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6;p38">
                <a:extLst>
                  <a:ext uri="{FF2B5EF4-FFF2-40B4-BE49-F238E27FC236}">
                    <a16:creationId xmlns:a16="http://schemas.microsoft.com/office/drawing/2014/main" id="{C28D0EC8-2DC6-158F-A615-DF4FB1388469}"/>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p38">
                <a:extLst>
                  <a:ext uri="{FF2B5EF4-FFF2-40B4-BE49-F238E27FC236}">
                    <a16:creationId xmlns:a16="http://schemas.microsoft.com/office/drawing/2014/main" id="{F0014C36-D483-3B4B-91B7-AB94AEA95203}"/>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8;p38">
                <a:extLst>
                  <a:ext uri="{FF2B5EF4-FFF2-40B4-BE49-F238E27FC236}">
                    <a16:creationId xmlns:a16="http://schemas.microsoft.com/office/drawing/2014/main" id="{2B17F74D-E371-1833-E3D7-3F7ACB394C9D}"/>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9;p38">
                <a:extLst>
                  <a:ext uri="{FF2B5EF4-FFF2-40B4-BE49-F238E27FC236}">
                    <a16:creationId xmlns:a16="http://schemas.microsoft.com/office/drawing/2014/main" id="{DA2A69F4-8F0C-DE8E-9F7A-BFB66B40AACC}"/>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0;p38">
                <a:extLst>
                  <a:ext uri="{FF2B5EF4-FFF2-40B4-BE49-F238E27FC236}">
                    <a16:creationId xmlns:a16="http://schemas.microsoft.com/office/drawing/2014/main" id="{B50067B6-7E42-95CF-1205-391EC6F7A457}"/>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1;p38">
                <a:extLst>
                  <a:ext uri="{FF2B5EF4-FFF2-40B4-BE49-F238E27FC236}">
                    <a16:creationId xmlns:a16="http://schemas.microsoft.com/office/drawing/2014/main" id="{A3EA566E-9E23-162B-847D-0C1818943C3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2;p38">
                <a:extLst>
                  <a:ext uri="{FF2B5EF4-FFF2-40B4-BE49-F238E27FC236}">
                    <a16:creationId xmlns:a16="http://schemas.microsoft.com/office/drawing/2014/main" id="{2D6C6EAF-881E-88DF-3BAC-544C96B0D452}"/>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3;p38">
                <a:extLst>
                  <a:ext uri="{FF2B5EF4-FFF2-40B4-BE49-F238E27FC236}">
                    <a16:creationId xmlns:a16="http://schemas.microsoft.com/office/drawing/2014/main" id="{9CEC4146-397D-FB31-762D-AD539D609EA2}"/>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4;p38">
                <a:extLst>
                  <a:ext uri="{FF2B5EF4-FFF2-40B4-BE49-F238E27FC236}">
                    <a16:creationId xmlns:a16="http://schemas.microsoft.com/office/drawing/2014/main" id="{837D2850-FC55-7596-8F7A-D1F16A9CFDF6}"/>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5;p38">
                <a:extLst>
                  <a:ext uri="{FF2B5EF4-FFF2-40B4-BE49-F238E27FC236}">
                    <a16:creationId xmlns:a16="http://schemas.microsoft.com/office/drawing/2014/main" id="{D0CA0191-3B46-3D43-33C5-74B94E87BC7A}"/>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6;p38">
                <a:extLst>
                  <a:ext uri="{FF2B5EF4-FFF2-40B4-BE49-F238E27FC236}">
                    <a16:creationId xmlns:a16="http://schemas.microsoft.com/office/drawing/2014/main" id="{C4EDE0C6-9269-5D91-55CA-19F2A2D1D9B0}"/>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7;p38">
                <a:extLst>
                  <a:ext uri="{FF2B5EF4-FFF2-40B4-BE49-F238E27FC236}">
                    <a16:creationId xmlns:a16="http://schemas.microsoft.com/office/drawing/2014/main" id="{97A4EF7A-26D9-F396-05A5-6728219EE666}"/>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8;p38">
                <a:extLst>
                  <a:ext uri="{FF2B5EF4-FFF2-40B4-BE49-F238E27FC236}">
                    <a16:creationId xmlns:a16="http://schemas.microsoft.com/office/drawing/2014/main" id="{9536F7D9-F9D7-9D75-17B0-7A6F69941EE2}"/>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9;p38">
                <a:extLst>
                  <a:ext uri="{FF2B5EF4-FFF2-40B4-BE49-F238E27FC236}">
                    <a16:creationId xmlns:a16="http://schemas.microsoft.com/office/drawing/2014/main" id="{D8A3A5AD-BCD4-0E5D-1A34-25E9D8A931AD}"/>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0;p38">
                <a:extLst>
                  <a:ext uri="{FF2B5EF4-FFF2-40B4-BE49-F238E27FC236}">
                    <a16:creationId xmlns:a16="http://schemas.microsoft.com/office/drawing/2014/main" id="{B89A2C1D-E241-7689-0C6F-CBF529903FD9}"/>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1;p38">
                <a:extLst>
                  <a:ext uri="{FF2B5EF4-FFF2-40B4-BE49-F238E27FC236}">
                    <a16:creationId xmlns:a16="http://schemas.microsoft.com/office/drawing/2014/main" id="{9A9777E0-B57D-206D-F364-0C29EE8D97A3}"/>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2;p38">
                <a:extLst>
                  <a:ext uri="{FF2B5EF4-FFF2-40B4-BE49-F238E27FC236}">
                    <a16:creationId xmlns:a16="http://schemas.microsoft.com/office/drawing/2014/main" id="{0901AD96-98D2-1DC8-D48F-C9A1BE9347E5}"/>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3;p38">
                <a:extLst>
                  <a:ext uri="{FF2B5EF4-FFF2-40B4-BE49-F238E27FC236}">
                    <a16:creationId xmlns:a16="http://schemas.microsoft.com/office/drawing/2014/main" id="{F6B222F1-B9E4-FE0F-7E2B-D0960BFE4036}"/>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34;p38">
                <a:extLst>
                  <a:ext uri="{FF2B5EF4-FFF2-40B4-BE49-F238E27FC236}">
                    <a16:creationId xmlns:a16="http://schemas.microsoft.com/office/drawing/2014/main" id="{6612DEE5-3E7D-0A0C-4705-5AEFD3DCA0B7}"/>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35;p38">
                <a:extLst>
                  <a:ext uri="{FF2B5EF4-FFF2-40B4-BE49-F238E27FC236}">
                    <a16:creationId xmlns:a16="http://schemas.microsoft.com/office/drawing/2014/main" id="{9398E583-4F1F-7B78-232E-176554C1D58E}"/>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36;p38">
                <a:extLst>
                  <a:ext uri="{FF2B5EF4-FFF2-40B4-BE49-F238E27FC236}">
                    <a16:creationId xmlns:a16="http://schemas.microsoft.com/office/drawing/2014/main" id="{D52D2CE2-2B3C-EF0D-6151-128547010601}"/>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37;p38">
                <a:extLst>
                  <a:ext uri="{FF2B5EF4-FFF2-40B4-BE49-F238E27FC236}">
                    <a16:creationId xmlns:a16="http://schemas.microsoft.com/office/drawing/2014/main" id="{B36F3F0D-E340-18BA-7392-AAED9AC098A8}"/>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38;p38">
                <a:extLst>
                  <a:ext uri="{FF2B5EF4-FFF2-40B4-BE49-F238E27FC236}">
                    <a16:creationId xmlns:a16="http://schemas.microsoft.com/office/drawing/2014/main" id="{7D311BAD-4342-36A0-2198-CD4831FFAF59}"/>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39;p38">
                <a:extLst>
                  <a:ext uri="{FF2B5EF4-FFF2-40B4-BE49-F238E27FC236}">
                    <a16:creationId xmlns:a16="http://schemas.microsoft.com/office/drawing/2014/main" id="{C6993A97-6167-12AB-3985-76B20DB4E228}"/>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40;p38">
                <a:extLst>
                  <a:ext uri="{FF2B5EF4-FFF2-40B4-BE49-F238E27FC236}">
                    <a16:creationId xmlns:a16="http://schemas.microsoft.com/office/drawing/2014/main" id="{1BCAA0F1-B926-BA4C-3398-461554069877}"/>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1;p38">
                <a:extLst>
                  <a:ext uri="{FF2B5EF4-FFF2-40B4-BE49-F238E27FC236}">
                    <a16:creationId xmlns:a16="http://schemas.microsoft.com/office/drawing/2014/main" id="{0C6906F7-AB21-A27B-11B8-35981AAA2643}"/>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2;p38">
                <a:extLst>
                  <a:ext uri="{FF2B5EF4-FFF2-40B4-BE49-F238E27FC236}">
                    <a16:creationId xmlns:a16="http://schemas.microsoft.com/office/drawing/2014/main" id="{3F5D3C15-70D0-6334-1C43-D81B17276C4C}"/>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3;p38">
                <a:extLst>
                  <a:ext uri="{FF2B5EF4-FFF2-40B4-BE49-F238E27FC236}">
                    <a16:creationId xmlns:a16="http://schemas.microsoft.com/office/drawing/2014/main" id="{64F9F8FA-DAF5-18AF-59AE-66CFB24FC3DB}"/>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44;p38">
                <a:extLst>
                  <a:ext uri="{FF2B5EF4-FFF2-40B4-BE49-F238E27FC236}">
                    <a16:creationId xmlns:a16="http://schemas.microsoft.com/office/drawing/2014/main" id="{414B7546-DBC4-CCC6-738A-3B8F68A12C8C}"/>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45;p38">
                <a:extLst>
                  <a:ext uri="{FF2B5EF4-FFF2-40B4-BE49-F238E27FC236}">
                    <a16:creationId xmlns:a16="http://schemas.microsoft.com/office/drawing/2014/main" id="{A355788A-FC23-9D1D-D485-041D04DFC60D}"/>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46;p38">
                <a:extLst>
                  <a:ext uri="{FF2B5EF4-FFF2-40B4-BE49-F238E27FC236}">
                    <a16:creationId xmlns:a16="http://schemas.microsoft.com/office/drawing/2014/main" id="{D33DAFF7-2521-2BB2-3B9A-359B27BB60F2}"/>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7;p38">
                <a:extLst>
                  <a:ext uri="{FF2B5EF4-FFF2-40B4-BE49-F238E27FC236}">
                    <a16:creationId xmlns:a16="http://schemas.microsoft.com/office/drawing/2014/main" id="{601B2484-ED0B-17F9-5EAC-8184DE8E77C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8;p38">
                <a:extLst>
                  <a:ext uri="{FF2B5EF4-FFF2-40B4-BE49-F238E27FC236}">
                    <a16:creationId xmlns:a16="http://schemas.microsoft.com/office/drawing/2014/main" id="{08A7E944-F773-CF16-4171-87B2BA495770}"/>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9;p38">
                <a:extLst>
                  <a:ext uri="{FF2B5EF4-FFF2-40B4-BE49-F238E27FC236}">
                    <a16:creationId xmlns:a16="http://schemas.microsoft.com/office/drawing/2014/main" id="{7F9E5145-951A-2D96-41ED-089DFB899673}"/>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50;p38">
                <a:extLst>
                  <a:ext uri="{FF2B5EF4-FFF2-40B4-BE49-F238E27FC236}">
                    <a16:creationId xmlns:a16="http://schemas.microsoft.com/office/drawing/2014/main" id="{A6BE6448-B98E-2945-4BEA-34749D85BBE9}"/>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51;p38">
                <a:extLst>
                  <a:ext uri="{FF2B5EF4-FFF2-40B4-BE49-F238E27FC236}">
                    <a16:creationId xmlns:a16="http://schemas.microsoft.com/office/drawing/2014/main" id="{8A7588E1-0F9D-1A66-667C-11E7ABEFB585}"/>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52;p38">
                <a:extLst>
                  <a:ext uri="{FF2B5EF4-FFF2-40B4-BE49-F238E27FC236}">
                    <a16:creationId xmlns:a16="http://schemas.microsoft.com/office/drawing/2014/main" id="{A53CCF7A-E166-5899-916A-640EB2755A17}"/>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53;p38">
                <a:extLst>
                  <a:ext uri="{FF2B5EF4-FFF2-40B4-BE49-F238E27FC236}">
                    <a16:creationId xmlns:a16="http://schemas.microsoft.com/office/drawing/2014/main" id="{18123815-6822-81A1-F683-0A31D9C3C7F2}"/>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54;p38">
                <a:extLst>
                  <a:ext uri="{FF2B5EF4-FFF2-40B4-BE49-F238E27FC236}">
                    <a16:creationId xmlns:a16="http://schemas.microsoft.com/office/drawing/2014/main" id="{14A426B7-F8DD-2AE6-095F-007F974A8915}"/>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55;p38">
                <a:extLst>
                  <a:ext uri="{FF2B5EF4-FFF2-40B4-BE49-F238E27FC236}">
                    <a16:creationId xmlns:a16="http://schemas.microsoft.com/office/drawing/2014/main" id="{C73E600E-A89A-44AF-9C95-C9170EA1B612}"/>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56;p38">
                <a:extLst>
                  <a:ext uri="{FF2B5EF4-FFF2-40B4-BE49-F238E27FC236}">
                    <a16:creationId xmlns:a16="http://schemas.microsoft.com/office/drawing/2014/main" id="{5A340297-82D9-89D3-E32E-E2496F7C4CD3}"/>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57;p38">
                <a:extLst>
                  <a:ext uri="{FF2B5EF4-FFF2-40B4-BE49-F238E27FC236}">
                    <a16:creationId xmlns:a16="http://schemas.microsoft.com/office/drawing/2014/main" id="{319F4A2F-FE16-99FE-1A5B-F6D17AE31E90}"/>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58;p38">
                <a:extLst>
                  <a:ext uri="{FF2B5EF4-FFF2-40B4-BE49-F238E27FC236}">
                    <a16:creationId xmlns:a16="http://schemas.microsoft.com/office/drawing/2014/main" id="{DD26EC7D-B00B-8400-0975-4F681947AD1D}"/>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59;p38">
                <a:extLst>
                  <a:ext uri="{FF2B5EF4-FFF2-40B4-BE49-F238E27FC236}">
                    <a16:creationId xmlns:a16="http://schemas.microsoft.com/office/drawing/2014/main" id="{DD34D864-1C5D-6F9B-B52E-07BE86131A71}"/>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60;p38">
                <a:extLst>
                  <a:ext uri="{FF2B5EF4-FFF2-40B4-BE49-F238E27FC236}">
                    <a16:creationId xmlns:a16="http://schemas.microsoft.com/office/drawing/2014/main" id="{9A7E6468-51C7-211F-109B-CA7CBD6D5AF4}"/>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61;p38">
                <a:extLst>
                  <a:ext uri="{FF2B5EF4-FFF2-40B4-BE49-F238E27FC236}">
                    <a16:creationId xmlns:a16="http://schemas.microsoft.com/office/drawing/2014/main" id="{815FFC5A-520C-FAC8-B3C6-BC63A7EA4A5D}"/>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2;p38">
                <a:extLst>
                  <a:ext uri="{FF2B5EF4-FFF2-40B4-BE49-F238E27FC236}">
                    <a16:creationId xmlns:a16="http://schemas.microsoft.com/office/drawing/2014/main" id="{D7E37937-7DE1-02EC-80D4-5FB1F89F4657}"/>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3;p38">
                <a:extLst>
                  <a:ext uri="{FF2B5EF4-FFF2-40B4-BE49-F238E27FC236}">
                    <a16:creationId xmlns:a16="http://schemas.microsoft.com/office/drawing/2014/main" id="{110B3913-9BF0-E2D1-5C9F-1321E6386527}"/>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4;p38">
                <a:extLst>
                  <a:ext uri="{FF2B5EF4-FFF2-40B4-BE49-F238E27FC236}">
                    <a16:creationId xmlns:a16="http://schemas.microsoft.com/office/drawing/2014/main" id="{9560D0A9-D430-D9F5-F636-F0BA9D3E0615}"/>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5;p38">
                <a:extLst>
                  <a:ext uri="{FF2B5EF4-FFF2-40B4-BE49-F238E27FC236}">
                    <a16:creationId xmlns:a16="http://schemas.microsoft.com/office/drawing/2014/main" id="{80307DC3-C834-0171-7C63-60D83CE69E17}"/>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6;p38">
                <a:extLst>
                  <a:ext uri="{FF2B5EF4-FFF2-40B4-BE49-F238E27FC236}">
                    <a16:creationId xmlns:a16="http://schemas.microsoft.com/office/drawing/2014/main" id="{2A1596B5-19F1-A791-8A3C-5AEE6518C580}"/>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7;p38">
                <a:extLst>
                  <a:ext uri="{FF2B5EF4-FFF2-40B4-BE49-F238E27FC236}">
                    <a16:creationId xmlns:a16="http://schemas.microsoft.com/office/drawing/2014/main" id="{EC542379-22A7-27E8-9AE1-D1AF331BA6B6}"/>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8;p38">
                <a:extLst>
                  <a:ext uri="{FF2B5EF4-FFF2-40B4-BE49-F238E27FC236}">
                    <a16:creationId xmlns:a16="http://schemas.microsoft.com/office/drawing/2014/main" id="{0C4A5E4A-C931-A30A-C9F8-D18CA8DF29F1}"/>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9;p38">
                <a:extLst>
                  <a:ext uri="{FF2B5EF4-FFF2-40B4-BE49-F238E27FC236}">
                    <a16:creationId xmlns:a16="http://schemas.microsoft.com/office/drawing/2014/main" id="{06931310-8261-4ABD-7C6D-6ED4018DC8F7}"/>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70;p38">
                <a:extLst>
                  <a:ext uri="{FF2B5EF4-FFF2-40B4-BE49-F238E27FC236}">
                    <a16:creationId xmlns:a16="http://schemas.microsoft.com/office/drawing/2014/main" id="{253B92BC-046C-87D2-84D8-549A3B628936}"/>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1;p38">
                <a:extLst>
                  <a:ext uri="{FF2B5EF4-FFF2-40B4-BE49-F238E27FC236}">
                    <a16:creationId xmlns:a16="http://schemas.microsoft.com/office/drawing/2014/main" id="{5D8ABF1B-E6B3-FAB3-4C44-7644DF1F8238}"/>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2;p38">
                <a:extLst>
                  <a:ext uri="{FF2B5EF4-FFF2-40B4-BE49-F238E27FC236}">
                    <a16:creationId xmlns:a16="http://schemas.microsoft.com/office/drawing/2014/main" id="{4E2529BC-BB48-0155-2100-0ABB23BA266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3;p38">
                <a:extLst>
                  <a:ext uri="{FF2B5EF4-FFF2-40B4-BE49-F238E27FC236}">
                    <a16:creationId xmlns:a16="http://schemas.microsoft.com/office/drawing/2014/main" id="{FD3FAF4D-C368-0578-BE37-03BB6EE98FBD}"/>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4;p38">
                <a:extLst>
                  <a:ext uri="{FF2B5EF4-FFF2-40B4-BE49-F238E27FC236}">
                    <a16:creationId xmlns:a16="http://schemas.microsoft.com/office/drawing/2014/main" id="{0A74ACE2-3262-EF70-98D8-3D8123AFFA67}"/>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5;p38">
                <a:extLst>
                  <a:ext uri="{FF2B5EF4-FFF2-40B4-BE49-F238E27FC236}">
                    <a16:creationId xmlns:a16="http://schemas.microsoft.com/office/drawing/2014/main" id="{9CDA9AA1-8015-92F2-7A93-DD36E7873FB7}"/>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6;p38">
                <a:extLst>
                  <a:ext uri="{FF2B5EF4-FFF2-40B4-BE49-F238E27FC236}">
                    <a16:creationId xmlns:a16="http://schemas.microsoft.com/office/drawing/2014/main" id="{5F74A4C9-C21F-284F-B488-EFCAC5B18AAE}"/>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7;p38">
                <a:extLst>
                  <a:ext uri="{FF2B5EF4-FFF2-40B4-BE49-F238E27FC236}">
                    <a16:creationId xmlns:a16="http://schemas.microsoft.com/office/drawing/2014/main" id="{777B58E9-CEAA-B66B-2F27-D2C211E6ED65}"/>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8;p38">
                <a:extLst>
                  <a:ext uri="{FF2B5EF4-FFF2-40B4-BE49-F238E27FC236}">
                    <a16:creationId xmlns:a16="http://schemas.microsoft.com/office/drawing/2014/main" id="{7C0892E3-3F7C-BE59-32A2-6786311E2E57}"/>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9;p38">
                <a:extLst>
                  <a:ext uri="{FF2B5EF4-FFF2-40B4-BE49-F238E27FC236}">
                    <a16:creationId xmlns:a16="http://schemas.microsoft.com/office/drawing/2014/main" id="{DAD96109-A60A-38CE-EB37-0A22036A3047}"/>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80;p38">
                <a:extLst>
                  <a:ext uri="{FF2B5EF4-FFF2-40B4-BE49-F238E27FC236}">
                    <a16:creationId xmlns:a16="http://schemas.microsoft.com/office/drawing/2014/main" id="{463336DE-DC1C-7580-0C5E-4AEC5E96CB41}"/>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81;p38">
                <a:extLst>
                  <a:ext uri="{FF2B5EF4-FFF2-40B4-BE49-F238E27FC236}">
                    <a16:creationId xmlns:a16="http://schemas.microsoft.com/office/drawing/2014/main" id="{000A7A76-A690-6B76-7789-997CD0987179}"/>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2;p38">
                <a:extLst>
                  <a:ext uri="{FF2B5EF4-FFF2-40B4-BE49-F238E27FC236}">
                    <a16:creationId xmlns:a16="http://schemas.microsoft.com/office/drawing/2014/main" id="{4A51CA3F-2C3D-C172-A8BF-91864D71018F}"/>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3;p38">
                <a:extLst>
                  <a:ext uri="{FF2B5EF4-FFF2-40B4-BE49-F238E27FC236}">
                    <a16:creationId xmlns:a16="http://schemas.microsoft.com/office/drawing/2014/main" id="{05E7F4A1-6B36-050E-13C5-2CC0DCE9077E}"/>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84;p38">
                <a:extLst>
                  <a:ext uri="{FF2B5EF4-FFF2-40B4-BE49-F238E27FC236}">
                    <a16:creationId xmlns:a16="http://schemas.microsoft.com/office/drawing/2014/main" id="{902C7505-7944-72A2-A3E3-372D57C10686}"/>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5;p38">
                <a:extLst>
                  <a:ext uri="{FF2B5EF4-FFF2-40B4-BE49-F238E27FC236}">
                    <a16:creationId xmlns:a16="http://schemas.microsoft.com/office/drawing/2014/main" id="{E3864ED3-979A-D357-6B5C-0E27D4C6AA7E}"/>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c) </a:t>
            </a:r>
            <a:r>
              <a:rPr lang="fr-FR" sz="4000" dirty="0" err="1">
                <a:latin typeface="Calibri" panose="020F0502020204030204" pitchFamily="34" charset="0"/>
                <a:ea typeface="Calibri" panose="020F0502020204030204" pitchFamily="34" charset="0"/>
                <a:cs typeface="Calibri" panose="020F0502020204030204" pitchFamily="34" charset="0"/>
              </a:rPr>
              <a:t>Cách</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xây</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dựng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D5B9973C-DB22-B7CC-9B63-A3BE8B3FFC19}"/>
              </a:ext>
            </a:extLst>
          </p:cNvPr>
          <p:cNvSpPr txBox="1"/>
          <p:nvPr/>
        </p:nvSpPr>
        <p:spPr>
          <a:xfrm>
            <a:off x="804672" y="1742277"/>
            <a:ext cx="5221950" cy="2585323"/>
          </a:xfrm>
          <a:prstGeom prst="rect">
            <a:avLst/>
          </a:prstGeom>
          <a:noFill/>
        </p:spPr>
        <p:txBody>
          <a:bodyPr wrap="square" rtlCol="0">
            <a:spAutoFit/>
          </a:bodyPr>
          <a:lstStyle/>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Bước 1: Đếm tần suất xuất hiện của các phần tử trong chuỗi đầu vào. </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Bước 2: Xây dựng cây Huffman (cây nhị phân mã hóa) với quy ước bên trái mã 0, bên phải mã 1. </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Bước 3: Từ cây Huffman, ta có được các giá trị mã hóa. Lúc này, ta có thể xây dựng chuỗi mã hóa từ các giá trị này.</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56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c) </a:t>
            </a:r>
            <a:r>
              <a:rPr lang="fr-FR" sz="4000" dirty="0" err="1">
                <a:latin typeface="Calibri" panose="020F0502020204030204" pitchFamily="34" charset="0"/>
                <a:ea typeface="Calibri" panose="020F0502020204030204" pitchFamily="34" charset="0"/>
                <a:cs typeface="Calibri" panose="020F0502020204030204" pitchFamily="34" charset="0"/>
              </a:rPr>
              <a:t>Cách</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xây</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dựng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D5B9973C-DB22-B7CC-9B63-A3BE8B3FFC19}"/>
              </a:ext>
            </a:extLst>
          </p:cNvPr>
          <p:cNvSpPr txBox="1"/>
          <p:nvPr/>
        </p:nvSpPr>
        <p:spPr>
          <a:xfrm>
            <a:off x="715100" y="1742277"/>
            <a:ext cx="5652284" cy="646331"/>
          </a:xfrm>
          <a:prstGeom prst="rect">
            <a:avLst/>
          </a:prstGeom>
          <a:noFill/>
        </p:spPr>
        <p:txBody>
          <a:bodyPr wrap="square" rtlCol="0">
            <a:spAutoFit/>
          </a:bodyPr>
          <a:lstStyle/>
          <a:p>
            <a:r>
              <a:rPr lang="vi-VN" sz="1800" dirty="0"/>
              <a:t>Quá trình xây dựng cây Huffman gồm các bước sau:</a:t>
            </a:r>
            <a:endParaRPr lang="en-US" sz="1800" dirty="0"/>
          </a:p>
          <a:p>
            <a:endParaRPr lang="en-US" sz="1800" dirty="0"/>
          </a:p>
        </p:txBody>
      </p:sp>
      <p:sp>
        <p:nvSpPr>
          <p:cNvPr id="2" name="TextBox 1">
            <a:extLst>
              <a:ext uri="{FF2B5EF4-FFF2-40B4-BE49-F238E27FC236}">
                <a16:creationId xmlns:a16="http://schemas.microsoft.com/office/drawing/2014/main" id="{8A39CAD3-2AAF-F61C-9C5E-822F0605B3CE}"/>
              </a:ext>
            </a:extLst>
          </p:cNvPr>
          <p:cNvSpPr txBox="1"/>
          <p:nvPr/>
        </p:nvSpPr>
        <p:spPr>
          <a:xfrm>
            <a:off x="825500" y="2210985"/>
            <a:ext cx="5016500" cy="2492990"/>
          </a:xfrm>
          <a:prstGeom prst="rect">
            <a:avLst/>
          </a:prstGeom>
          <a:noFill/>
        </p:spPr>
        <p:txBody>
          <a:bodyPr wrap="square" rtlCol="0">
            <a:spAutoFit/>
          </a:bodyPr>
          <a:lstStyle/>
          <a:p>
            <a:pPr marL="285750" indent="-285750">
              <a:buFont typeface="+mj-lt"/>
              <a:buAutoNum type="arabicPeriod"/>
            </a:pPr>
            <a:r>
              <a:rPr lang="vi-VN" sz="1200" dirty="0"/>
              <a:t>Tạo danh sách chứa các nút lá bao gồm phần tử đầu vào và trọng số nút là tần suất xuất hiện của nó. </a:t>
            </a:r>
            <a:endParaRPr lang="en-US" sz="1200" dirty="0"/>
          </a:p>
          <a:p>
            <a:pPr marL="228600" indent="-228600">
              <a:buFont typeface="+mj-lt"/>
              <a:buAutoNum type="arabicPeriod"/>
            </a:pPr>
            <a:endParaRPr lang="en-US" sz="1200" dirty="0"/>
          </a:p>
          <a:p>
            <a:pPr marL="285750" indent="-285750">
              <a:buFont typeface="+mj-lt"/>
              <a:buAutoNum type="arabicPeriod"/>
            </a:pPr>
            <a:r>
              <a:rPr lang="vi-VN" sz="1200" dirty="0"/>
              <a:t>Từ danh sách này, lấy ra 2 phần tử có tần suất xuất hiện ít nhất. Sau đó gắn 2 nút vừa lấy ra vào một nút gốc mới với trọng số là tổng của 2 trọng số ở nút vừa lấy ra để tạo thành một cây</a:t>
            </a:r>
            <a:r>
              <a:rPr lang="en-US" sz="1200" dirty="0"/>
              <a:t>.</a:t>
            </a:r>
          </a:p>
          <a:p>
            <a:pPr marL="228600" indent="-228600">
              <a:buFont typeface="+mj-lt"/>
              <a:buAutoNum type="arabicPeriod"/>
            </a:pPr>
            <a:endParaRPr lang="en-US" sz="1200" dirty="0"/>
          </a:p>
          <a:p>
            <a:pPr marL="285750" indent="-285750">
              <a:buFont typeface="+mj-lt"/>
              <a:buAutoNum type="arabicPeriod"/>
            </a:pPr>
            <a:r>
              <a:rPr lang="vi-VN" sz="1200" dirty="0"/>
              <a:t>Đẩy cây mới vào lại danh sách. </a:t>
            </a:r>
            <a:endParaRPr lang="en-US" sz="1200" dirty="0"/>
          </a:p>
          <a:p>
            <a:pPr marL="228600" indent="-228600">
              <a:buFont typeface="+mj-lt"/>
              <a:buAutoNum type="arabicPeriod"/>
            </a:pPr>
            <a:endParaRPr lang="en-US" sz="1200" dirty="0"/>
          </a:p>
          <a:p>
            <a:pPr marL="285750" indent="-285750">
              <a:buFont typeface="+mj-lt"/>
              <a:buAutoNum type="arabicPeriod"/>
            </a:pPr>
            <a:r>
              <a:rPr lang="vi-VN" sz="1200" dirty="0"/>
              <a:t> Lặp lại bước 2 và 3 cho đến khi danh sách chỉ còn 1 nút gốc duy nhất của cây. </a:t>
            </a:r>
            <a:endParaRPr lang="en-US" sz="1200" dirty="0"/>
          </a:p>
          <a:p>
            <a:pPr marL="228600" indent="-228600">
              <a:buFont typeface="+mj-lt"/>
              <a:buAutoNum type="arabicPeriod"/>
            </a:pPr>
            <a:endParaRPr lang="en-US" sz="1200" dirty="0"/>
          </a:p>
          <a:p>
            <a:pPr marL="285750" indent="-285750">
              <a:buFont typeface="+mj-lt"/>
              <a:buAutoNum type="arabicPeriod"/>
            </a:pPr>
            <a:r>
              <a:rPr lang="vi-VN" sz="1200" dirty="0"/>
              <a:t>Nút còn lại chính là nút gốc của cây Huffman. </a:t>
            </a:r>
            <a:endParaRPr lang="en-US" sz="1200" dirty="0"/>
          </a:p>
        </p:txBody>
      </p:sp>
    </p:spTree>
    <p:extLst>
      <p:ext uri="{BB962C8B-B14F-4D97-AF65-F5344CB8AC3E}">
        <p14:creationId xmlns:p14="http://schemas.microsoft.com/office/powerpoint/2010/main" val="183366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39800" y="1537763"/>
            <a:ext cx="4496311" cy="1815882"/>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Hellooo</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Bước 1: </a:t>
            </a:r>
            <a:r>
              <a:rPr lang="en-US" dirty="0" err="1">
                <a:latin typeface="Calibri" panose="020F0502020204030204" pitchFamily="34" charset="0"/>
                <a:ea typeface="Calibri" panose="020F0502020204030204" pitchFamily="34" charset="0"/>
                <a:cs typeface="Calibri" panose="020F0502020204030204" pitchFamily="34" charset="0"/>
              </a:rPr>
              <a:t>Đếm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tần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suất</a:t>
            </a:r>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Sau khi đếm tần suất xuất hiện các phần tử đầu vào. </a:t>
            </a:r>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Chúng ta tạo danh sách các nút lá với trọng số là tần suất xuất hiện.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Danh sách sẽ có 5 phần tử như bên dưới.</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21B58F8-0835-DB1F-D7C5-779977FC927C}"/>
              </a:ext>
            </a:extLst>
          </p:cNvPr>
          <p:cNvPicPr>
            <a:picLocks noChangeAspect="1"/>
          </p:cNvPicPr>
          <p:nvPr/>
        </p:nvPicPr>
        <p:blipFill>
          <a:blip r:embed="rId3"/>
          <a:stretch>
            <a:fillRect/>
          </a:stretch>
        </p:blipFill>
        <p:spPr>
          <a:xfrm>
            <a:off x="1527900" y="3554041"/>
            <a:ext cx="2743583" cy="704948"/>
          </a:xfrm>
          <a:prstGeom prst="rect">
            <a:avLst/>
          </a:prstGeom>
        </p:spPr>
      </p:pic>
    </p:spTree>
    <p:extLst>
      <p:ext uri="{BB962C8B-B14F-4D97-AF65-F5344CB8AC3E}">
        <p14:creationId xmlns:p14="http://schemas.microsoft.com/office/powerpoint/2010/main" val="127715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39800" y="1537763"/>
            <a:ext cx="4496311" cy="1815882"/>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Hellooo</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Bước </a:t>
            </a:r>
            <a:r>
              <a:rPr lang="en-US" dirty="0">
                <a:latin typeface="Calibri" panose="020F0502020204030204" pitchFamily="34" charset="0"/>
                <a:ea typeface="Calibri" panose="020F0502020204030204" pitchFamily="34" charset="0"/>
                <a:cs typeface="Calibri" panose="020F0502020204030204" pitchFamily="34" charset="0"/>
              </a:rPr>
              <a:t>2</a:t>
            </a:r>
            <a:r>
              <a:rPr lang="vi-VN"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Xây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Huffman</a:t>
            </a:r>
          </a:p>
          <a:p>
            <a:r>
              <a:rPr lang="en-US" dirty="0">
                <a:latin typeface="Calibri" panose="020F0502020204030204" pitchFamily="34" charset="0"/>
                <a:ea typeface="Calibri" panose="020F0502020204030204" pitchFamily="34" charset="0"/>
                <a:cs typeface="Calibri" panose="020F0502020204030204" pitchFamily="34" charset="0"/>
              </a:rPr>
              <a:t>      2.1: </a:t>
            </a:r>
            <a:r>
              <a:rPr lang="vi-VN" dirty="0">
                <a:latin typeface="Calibri" panose="020F0502020204030204" pitchFamily="34" charset="0"/>
                <a:ea typeface="Calibri" panose="020F0502020204030204" pitchFamily="34" charset="0"/>
                <a:cs typeface="Calibri" panose="020F0502020204030204" pitchFamily="34" charset="0"/>
              </a:rPr>
              <a:t>Chọn 2 nút có trọng số thấp nhất, tạo nút gốc mới có trọng số bằng tổng 2 trọng số nút con. Sau đó gắn 2 nút con vào nút gốc và đẩy lại vào danh sách. Danh sách cần được biểu diễn đặc biệt để có thể lấy ra các nút trọng số nhỏ nhất một cách tối ưu nhất</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E175DC6-3105-E6B5-2E08-D6395CDF2C0E}"/>
              </a:ext>
            </a:extLst>
          </p:cNvPr>
          <p:cNvPicPr>
            <a:picLocks noChangeAspect="1"/>
          </p:cNvPicPr>
          <p:nvPr/>
        </p:nvPicPr>
        <p:blipFill>
          <a:blip r:embed="rId3"/>
          <a:stretch>
            <a:fillRect/>
          </a:stretch>
        </p:blipFill>
        <p:spPr>
          <a:xfrm>
            <a:off x="1636503" y="3388125"/>
            <a:ext cx="3000794" cy="1581371"/>
          </a:xfrm>
          <a:prstGeom prst="rect">
            <a:avLst/>
          </a:prstGeom>
        </p:spPr>
      </p:pic>
    </p:spTree>
    <p:extLst>
      <p:ext uri="{BB962C8B-B14F-4D97-AF65-F5344CB8AC3E}">
        <p14:creationId xmlns:p14="http://schemas.microsoft.com/office/powerpoint/2010/main" val="378697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39800" y="1537763"/>
            <a:ext cx="4496311" cy="1169551"/>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Hellooo</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Bước </a:t>
            </a:r>
            <a:r>
              <a:rPr lang="en-US" dirty="0">
                <a:latin typeface="Calibri" panose="020F0502020204030204" pitchFamily="34" charset="0"/>
                <a:ea typeface="Calibri" panose="020F0502020204030204" pitchFamily="34" charset="0"/>
                <a:cs typeface="Calibri" panose="020F0502020204030204" pitchFamily="34" charset="0"/>
              </a:rPr>
              <a:t>2</a:t>
            </a:r>
            <a:r>
              <a:rPr lang="vi-VN"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Xây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Huffman</a:t>
            </a:r>
          </a:p>
          <a:p>
            <a:r>
              <a:rPr lang="en-US" dirty="0">
                <a:latin typeface="Calibri" panose="020F0502020204030204" pitchFamily="34" charset="0"/>
                <a:ea typeface="Calibri" panose="020F0502020204030204" pitchFamily="34" charset="0"/>
                <a:cs typeface="Calibri" panose="020F0502020204030204" pitchFamily="34" charset="0"/>
              </a:rPr>
              <a:t>      2.2: </a:t>
            </a:r>
            <a:r>
              <a:rPr lang="vi-VN" dirty="0">
                <a:latin typeface="Calibri" panose="020F0502020204030204" pitchFamily="34" charset="0"/>
                <a:ea typeface="Calibri" panose="020F0502020204030204" pitchFamily="34" charset="0"/>
                <a:cs typeface="Calibri" panose="020F0502020204030204" pitchFamily="34" charset="0"/>
              </a:rPr>
              <a:t>Lặp lại bước 2.1 cho đến khi chỉ còn lại 1 nút trong danh sách, nút này chính là cây Huffman</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DAC13BF-F5A9-799C-D6B4-A7089F1B9D66}"/>
              </a:ext>
            </a:extLst>
          </p:cNvPr>
          <p:cNvPicPr>
            <a:picLocks noChangeAspect="1"/>
          </p:cNvPicPr>
          <p:nvPr/>
        </p:nvPicPr>
        <p:blipFill>
          <a:blip r:embed="rId3"/>
          <a:stretch>
            <a:fillRect/>
          </a:stretch>
        </p:blipFill>
        <p:spPr>
          <a:xfrm>
            <a:off x="1909932" y="2756211"/>
            <a:ext cx="2662068" cy="2182749"/>
          </a:xfrm>
          <a:prstGeom prst="rect">
            <a:avLst/>
          </a:prstGeom>
        </p:spPr>
      </p:pic>
    </p:spTree>
    <p:extLst>
      <p:ext uri="{BB962C8B-B14F-4D97-AF65-F5344CB8AC3E}">
        <p14:creationId xmlns:p14="http://schemas.microsoft.com/office/powerpoint/2010/main" val="217423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52490" y="1538362"/>
            <a:ext cx="4496311" cy="1169551"/>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Hellooo</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Bước </a:t>
            </a:r>
            <a:r>
              <a:rPr lang="en-US" dirty="0">
                <a:latin typeface="Calibri" panose="020F0502020204030204" pitchFamily="34" charset="0"/>
                <a:ea typeface="Calibri" panose="020F0502020204030204" pitchFamily="34" charset="0"/>
                <a:cs typeface="Calibri" panose="020F0502020204030204" pitchFamily="34" charset="0"/>
              </a:rPr>
              <a:t>3</a:t>
            </a:r>
            <a:r>
              <a:rPr lang="vi-VN"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Từ</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Huffman, ta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suy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trị</a:t>
            </a:r>
            <a:r>
              <a:rPr lang="en-US" dirty="0">
                <a:latin typeface="Calibri" panose="020F0502020204030204" pitchFamily="34" charset="0"/>
                <a:ea typeface="Calibri" panose="020F0502020204030204" pitchFamily="34" charset="0"/>
                <a:cs typeface="Calibri" panose="020F0502020204030204" pitchFamily="34" charset="0"/>
              </a:rPr>
              <a:t> mã </a:t>
            </a:r>
            <a:r>
              <a:rPr lang="en-US" dirty="0" err="1">
                <a:latin typeface="Calibri" panose="020F0502020204030204" pitchFamily="34" charset="0"/>
                <a:ea typeface="Calibri" panose="020F0502020204030204" pitchFamily="34" charset="0"/>
                <a:cs typeface="Calibri" panose="020F0502020204030204" pitchFamily="34" charset="0"/>
              </a:rPr>
              <a:t>hóa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của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từng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phần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bằng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duyệt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nhị</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phân</a:t>
            </a:r>
            <a:r>
              <a:rPr lang="en-US" dirty="0">
                <a:latin typeface="Calibri" panose="020F0502020204030204" pitchFamily="34" charset="0"/>
                <a:ea typeface="Calibri" panose="020F0502020204030204" pitchFamily="34" charset="0"/>
                <a:cs typeface="Calibri" panose="020F0502020204030204" pitchFamily="34" charset="0"/>
              </a:rPr>
              <a:t> mã </a:t>
            </a:r>
            <a:r>
              <a:rPr lang="en-US" dirty="0" err="1">
                <a:latin typeface="Calibri" panose="020F0502020204030204" pitchFamily="34" charset="0"/>
                <a:ea typeface="Calibri" panose="020F0502020204030204" pitchFamily="34" charset="0"/>
                <a:cs typeface="Calibri" panose="020F0502020204030204" pitchFamily="34" charset="0"/>
              </a:rPr>
              <a:t>hóa</a:t>
            </a:r>
            <a:r>
              <a:rPr lang="en-US"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7FE23F38-5D39-0506-0F92-1056EECB1CB9}"/>
              </a:ext>
            </a:extLst>
          </p:cNvPr>
          <p:cNvPicPr>
            <a:picLocks noChangeAspect="1"/>
          </p:cNvPicPr>
          <p:nvPr/>
        </p:nvPicPr>
        <p:blipFill>
          <a:blip r:embed="rId3"/>
          <a:stretch>
            <a:fillRect/>
          </a:stretch>
        </p:blipFill>
        <p:spPr>
          <a:xfrm>
            <a:off x="1576153" y="2688756"/>
            <a:ext cx="2995847" cy="2206573"/>
          </a:xfrm>
          <a:prstGeom prst="rect">
            <a:avLst/>
          </a:prstGeom>
        </p:spPr>
      </p:pic>
    </p:spTree>
    <p:extLst>
      <p:ext uri="{BB962C8B-B14F-4D97-AF65-F5344CB8AC3E}">
        <p14:creationId xmlns:p14="http://schemas.microsoft.com/office/powerpoint/2010/main" val="107745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52490" y="1538362"/>
            <a:ext cx="4496311" cy="1169551"/>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Hellooo</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vi-VN" dirty="0">
                <a:latin typeface="Calibri" panose="020F0502020204030204" pitchFamily="34" charset="0"/>
                <a:ea typeface="Calibri" panose="020F0502020204030204" pitchFamily="34" charset="0"/>
                <a:cs typeface="Calibri" panose="020F0502020204030204" pitchFamily="34" charset="0"/>
              </a:rPr>
              <a:t>Bước </a:t>
            </a:r>
            <a:r>
              <a:rPr lang="en-US" dirty="0">
                <a:latin typeface="Calibri" panose="020F0502020204030204" pitchFamily="34" charset="0"/>
                <a:ea typeface="Calibri" panose="020F0502020204030204" pitchFamily="34" charset="0"/>
                <a:cs typeface="Calibri" panose="020F0502020204030204" pitchFamily="34" charset="0"/>
              </a:rPr>
              <a:t>3</a:t>
            </a:r>
            <a:r>
              <a:rPr lang="vi-VN"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Từ</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Huffman, ta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suy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trị</a:t>
            </a:r>
            <a:r>
              <a:rPr lang="en-US" dirty="0">
                <a:latin typeface="Calibri" panose="020F0502020204030204" pitchFamily="34" charset="0"/>
                <a:ea typeface="Calibri" panose="020F0502020204030204" pitchFamily="34" charset="0"/>
                <a:cs typeface="Calibri" panose="020F0502020204030204" pitchFamily="34" charset="0"/>
              </a:rPr>
              <a:t> mã </a:t>
            </a:r>
            <a:r>
              <a:rPr lang="en-US" dirty="0" err="1">
                <a:latin typeface="Calibri" panose="020F0502020204030204" pitchFamily="34" charset="0"/>
                <a:ea typeface="Calibri" panose="020F0502020204030204" pitchFamily="34" charset="0"/>
                <a:cs typeface="Calibri" panose="020F0502020204030204" pitchFamily="34" charset="0"/>
              </a:rPr>
              <a:t>hóa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của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từng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phần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bằng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duyệt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nhị</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phân</a:t>
            </a:r>
            <a:r>
              <a:rPr lang="en-US" dirty="0">
                <a:latin typeface="Calibri" panose="020F0502020204030204" pitchFamily="34" charset="0"/>
                <a:ea typeface="Calibri" panose="020F0502020204030204" pitchFamily="34" charset="0"/>
                <a:cs typeface="Calibri" panose="020F0502020204030204" pitchFamily="34" charset="0"/>
              </a:rPr>
              <a:t> mã </a:t>
            </a:r>
            <a:r>
              <a:rPr lang="en-US" dirty="0" err="1">
                <a:latin typeface="Calibri" panose="020F0502020204030204" pitchFamily="34" charset="0"/>
                <a:ea typeface="Calibri" panose="020F0502020204030204" pitchFamily="34" charset="0"/>
                <a:cs typeface="Calibri" panose="020F0502020204030204" pitchFamily="34" charset="0"/>
              </a:rPr>
              <a:t>hóa</a:t>
            </a:r>
            <a:r>
              <a:rPr lang="en-US"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7FE23F38-5D39-0506-0F92-1056EECB1CB9}"/>
              </a:ext>
            </a:extLst>
          </p:cNvPr>
          <p:cNvPicPr>
            <a:picLocks noChangeAspect="1"/>
          </p:cNvPicPr>
          <p:nvPr/>
        </p:nvPicPr>
        <p:blipFill>
          <a:blip r:embed="rId3"/>
          <a:stretch>
            <a:fillRect/>
          </a:stretch>
        </p:blipFill>
        <p:spPr>
          <a:xfrm>
            <a:off x="1576153" y="2688756"/>
            <a:ext cx="2995847" cy="2206573"/>
          </a:xfrm>
          <a:prstGeom prst="rect">
            <a:avLst/>
          </a:prstGeom>
        </p:spPr>
      </p:pic>
    </p:spTree>
    <p:extLst>
      <p:ext uri="{BB962C8B-B14F-4D97-AF65-F5344CB8AC3E}">
        <p14:creationId xmlns:p14="http://schemas.microsoft.com/office/powerpoint/2010/main" val="3296157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e) </a:t>
            </a:r>
            <a:r>
              <a:rPr lang="fr-FR" sz="4000" dirty="0" err="1">
                <a:latin typeface="Calibri" panose="020F0502020204030204" pitchFamily="34" charset="0"/>
                <a:ea typeface="Calibri" panose="020F0502020204030204" pitchFamily="34" charset="0"/>
                <a:cs typeface="Calibri" panose="020F0502020204030204" pitchFamily="34" charset="0"/>
              </a:rPr>
              <a:t>Hiệu</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suất</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nén</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52490" y="1538362"/>
            <a:ext cx="4496311" cy="2462213"/>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Calibri" panose="020F0502020204030204" pitchFamily="34" charset="0"/>
                <a:ea typeface="Calibri" panose="020F0502020204030204" pitchFamily="34" charset="0"/>
                <a:cs typeface="Calibri" panose="020F0502020204030204" pitchFamily="34" charset="0"/>
              </a:rPr>
              <a:t>Hiệu suất nén của thuật toán Huffman phụ thuộc vào cấu trúc của dữ liệu đầu vào và tần suất xuất hiện của các ký tự trong dữ liệu đó. </a:t>
            </a:r>
            <a:br>
              <a:rPr lang="en-US"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Ký tự thường xuất hiện nhiều hơn sẽ được mã hóa bằng một số lượng nhỏ hơn các bit, trong khi ký tự ít xuất hiện sẽ được mã hóa bằng một số lượng bit lớn hơn. </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dirty="0">
                <a:latin typeface="Calibri" panose="020F0502020204030204" pitchFamily="34" charset="0"/>
                <a:ea typeface="Calibri" panose="020F0502020204030204" pitchFamily="34" charset="0"/>
                <a:cs typeface="Calibri" panose="020F0502020204030204" pitchFamily="34" charset="0"/>
              </a:rPr>
              <a:t>Hiệu suất nén = (Kích thước dữ liệu ban đầu - Kích thước dữ liệu sau khi nén) / Kích thước dữ liệu ban đầu * 100</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280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b="1" dirty="0">
                <a:effectLst/>
                <a:latin typeface="Calibri" panose="020F0502020204030204" pitchFamily="34" charset="0"/>
                <a:ea typeface="Calibri" panose="020F0502020204030204" pitchFamily="34" charset="0"/>
                <a:cs typeface="Calibri" panose="020F0502020204030204" pitchFamily="34" charset="0"/>
              </a:rPr>
              <a:t>Tìm </a:t>
            </a:r>
            <a:r>
              <a:rPr lang="en-US" sz="4500" b="1" dirty="0" err="1">
                <a:effectLst/>
                <a:latin typeface="Calibri" panose="020F0502020204030204" pitchFamily="34" charset="0"/>
                <a:ea typeface="Calibri" panose="020F0502020204030204" pitchFamily="34" charset="0"/>
                <a:cs typeface="Calibri" panose="020F0502020204030204" pitchFamily="34" charset="0"/>
              </a:rPr>
              <a:t>hiểu</a:t>
            </a:r>
            <a:r>
              <a:rPr lang="en-US" sz="4500" b="1" dirty="0">
                <a:effectLst/>
                <a:latin typeface="Calibri" panose="020F0502020204030204" pitchFamily="34" charset="0"/>
                <a:ea typeface="Calibri" panose="020F0502020204030204" pitchFamily="34" charset="0"/>
                <a:cs typeface="Calibri" panose="020F0502020204030204" pitchFamily="34" charset="0"/>
              </a:rPr>
              <a:t> </a:t>
            </a:r>
            <a:r>
              <a:rPr lang="en-US" sz="4500" b="1" dirty="0" err="1">
                <a:effectLst/>
                <a:latin typeface="Calibri" panose="020F0502020204030204" pitchFamily="34" charset="0"/>
                <a:ea typeface="Calibri" panose="020F0502020204030204" pitchFamily="34" charset="0"/>
                <a:cs typeface="Calibri" panose="020F0502020204030204" pitchFamily="34" charset="0"/>
              </a:rPr>
              <a:t>thuật</a:t>
            </a:r>
            <a:r>
              <a:rPr lang="en-US" sz="4500" b="1" dirty="0">
                <a:effectLst/>
                <a:latin typeface="Calibri" panose="020F0502020204030204" pitchFamily="34" charset="0"/>
                <a:ea typeface="Calibri" panose="020F0502020204030204" pitchFamily="34" charset="0"/>
                <a:cs typeface="Calibri" panose="020F0502020204030204" pitchFamily="34" charset="0"/>
              </a:rPr>
              <a:t> </a:t>
            </a:r>
            <a:r>
              <a:rPr lang="en-US" sz="4500" b="1" dirty="0" err="1">
                <a:effectLst/>
                <a:latin typeface="Calibri" panose="020F0502020204030204" pitchFamily="34" charset="0"/>
                <a:ea typeface="Calibri" panose="020F0502020204030204" pitchFamily="34" charset="0"/>
                <a:cs typeface="Calibri" panose="020F0502020204030204" pitchFamily="34" charset="0"/>
              </a:rPr>
              <a:t>toán</a:t>
            </a:r>
            <a:r>
              <a:rPr lang="en-US" sz="4500" b="1" dirty="0">
                <a:effectLst/>
                <a:latin typeface="Calibri" panose="020F0502020204030204" pitchFamily="34" charset="0"/>
                <a:ea typeface="Calibri" panose="020F0502020204030204" pitchFamily="34" charset="0"/>
                <a:cs typeface="Calibri" panose="020F0502020204030204" pitchFamily="34" charset="0"/>
              </a:rPr>
              <a:t> LZW</a:t>
            </a:r>
            <a:endParaRPr sz="4500" dirty="0">
              <a:latin typeface="Calibri" panose="020F0502020204030204" pitchFamily="34" charset="0"/>
              <a:ea typeface="Calibri" panose="020F0502020204030204" pitchFamily="34" charset="0"/>
              <a:cs typeface="Calibri" panose="020F0502020204030204" pitchFamily="34" charset="0"/>
            </a:endParaRP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a) </a:t>
            </a:r>
            <a:r>
              <a:rPr lang="fr-FR" sz="4000" dirty="0" err="1">
                <a:latin typeface="Calibri" panose="020F0502020204030204" pitchFamily="34" charset="0"/>
                <a:ea typeface="Calibri" panose="020F0502020204030204" pitchFamily="34" charset="0"/>
                <a:cs typeface="Calibri" panose="020F0502020204030204" pitchFamily="34" charset="0"/>
              </a:rPr>
              <a:t>Giới</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thiệu</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F7774AB-383A-CA52-C2B5-F9115A1A67E3}"/>
              </a:ext>
            </a:extLst>
          </p:cNvPr>
          <p:cNvSpPr txBox="1"/>
          <p:nvPr/>
        </p:nvSpPr>
        <p:spPr>
          <a:xfrm>
            <a:off x="804672" y="1742277"/>
            <a:ext cx="5221950" cy="1754326"/>
          </a:xfrm>
          <a:prstGeom prst="rect">
            <a:avLst/>
          </a:prstGeom>
          <a:noFill/>
        </p:spPr>
        <p:txBody>
          <a:bodyPr wrap="square" rtlCol="0">
            <a:spAutoFit/>
          </a:bodyPr>
          <a:lstStyle/>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Thuật toán LZW được phát triển vào những năm 1970 bởi Alistair Moffat, Terry Welch và Abraham Lempel, Toda, và Welch. </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Thuật toán này được sử dụng rộng rãi trong các định dạng tệp nén như GIF, TIFF, và PDF..</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969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772" y="101380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panose="020F0502020204030204" pitchFamily="34" charset="0"/>
                <a:ea typeface="Calibri" panose="020F0502020204030204" pitchFamily="34" charset="0"/>
                <a:cs typeface="Calibri" panose="020F0502020204030204" pitchFamily="34" charset="0"/>
              </a:rPr>
              <a:t>01</a:t>
            </a:r>
            <a:endParaRPr>
              <a:latin typeface="Calibri" panose="020F0502020204030204" pitchFamily="34" charset="0"/>
              <a:ea typeface="Calibri" panose="020F0502020204030204" pitchFamily="34" charset="0"/>
              <a:cs typeface="Calibri" panose="020F0502020204030204" pitchFamily="34" charset="0"/>
            </a:endParaRPr>
          </a:p>
        </p:txBody>
      </p:sp>
      <p:sp>
        <p:nvSpPr>
          <p:cNvPr id="185" name="Google Shape;185;p22"/>
          <p:cNvSpPr txBox="1">
            <a:spLocks noGrp="1"/>
          </p:cNvSpPr>
          <p:nvPr>
            <p:ph type="subTitle" idx="1"/>
          </p:nvPr>
        </p:nvSpPr>
        <p:spPr>
          <a:xfrm>
            <a:off x="2050486" y="101380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Giới thiệu đề tài</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2"/>
          <p:cNvSpPr txBox="1">
            <a:spLocks noGrp="1"/>
          </p:cNvSpPr>
          <p:nvPr>
            <p:ph type="title" idx="2"/>
          </p:nvPr>
        </p:nvSpPr>
        <p:spPr>
          <a:xfrm>
            <a:off x="714886" y="1348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Nội dung</a:t>
            </a:r>
            <a:endParaRPr dirty="0">
              <a:latin typeface="Calibri" panose="020F0502020204030204" pitchFamily="34" charset="0"/>
              <a:ea typeface="Calibri" panose="020F0502020204030204" pitchFamily="34" charset="0"/>
              <a:cs typeface="Calibri" panose="020F0502020204030204" pitchFamily="34" charset="0"/>
            </a:endParaRPr>
          </a:p>
        </p:txBody>
      </p:sp>
      <p:cxnSp>
        <p:nvCxnSpPr>
          <p:cNvPr id="187" name="Google Shape;187;p22"/>
          <p:cNvCxnSpPr/>
          <p:nvPr/>
        </p:nvCxnSpPr>
        <p:spPr>
          <a:xfrm>
            <a:off x="1258672" y="1255142"/>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772" y="169150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panose="020F0502020204030204" pitchFamily="34" charset="0"/>
                <a:ea typeface="Calibri" panose="020F0502020204030204" pitchFamily="34" charset="0"/>
                <a:cs typeface="Calibri" panose="020F0502020204030204" pitchFamily="34" charset="0"/>
              </a:rPr>
              <a:t>02</a:t>
            </a:r>
            <a:endParaRPr>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2"/>
          <p:cNvSpPr txBox="1">
            <a:spLocks noGrp="1"/>
          </p:cNvSpPr>
          <p:nvPr>
            <p:ph type="subTitle" idx="4"/>
          </p:nvPr>
        </p:nvSpPr>
        <p:spPr>
          <a:xfrm>
            <a:off x="2050486" y="169150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Tìm hiểu thuật toán Huffman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2"/>
          <p:cNvSpPr txBox="1">
            <a:spLocks noGrp="1"/>
          </p:cNvSpPr>
          <p:nvPr>
            <p:ph type="title" idx="5"/>
          </p:nvPr>
        </p:nvSpPr>
        <p:spPr>
          <a:xfrm>
            <a:off x="714772" y="236920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panose="020F0502020204030204" pitchFamily="34" charset="0"/>
                <a:ea typeface="Calibri" panose="020F0502020204030204" pitchFamily="34" charset="0"/>
                <a:cs typeface="Calibri" panose="020F0502020204030204" pitchFamily="34" charset="0"/>
              </a:rPr>
              <a:t>03</a:t>
            </a:r>
            <a:endParaRPr>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2"/>
          <p:cNvSpPr txBox="1">
            <a:spLocks noGrp="1"/>
          </p:cNvSpPr>
          <p:nvPr>
            <p:ph type="subTitle" idx="6"/>
          </p:nvPr>
        </p:nvSpPr>
        <p:spPr>
          <a:xfrm>
            <a:off x="2050486" y="2369200"/>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Tìm hiểu thuật toán LZW</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2"/>
          <p:cNvSpPr txBox="1">
            <a:spLocks noGrp="1"/>
          </p:cNvSpPr>
          <p:nvPr>
            <p:ph type="title" idx="7"/>
          </p:nvPr>
        </p:nvSpPr>
        <p:spPr>
          <a:xfrm>
            <a:off x="714772" y="304690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04</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2"/>
          <p:cNvSpPr txBox="1">
            <a:spLocks noGrp="1"/>
          </p:cNvSpPr>
          <p:nvPr>
            <p:ph type="subTitle" idx="8"/>
          </p:nvPr>
        </p:nvSpPr>
        <p:spPr>
          <a:xfrm>
            <a:off x="2050272" y="3046900"/>
            <a:ext cx="6378300" cy="525300"/>
          </a:xfrm>
          <a:prstGeom prst="rect">
            <a:avLst/>
          </a:prstGeom>
        </p:spPr>
        <p:txBody>
          <a:bodyPr spcFirstLastPara="1" wrap="square" lIns="91425" tIns="91425" rIns="91425" bIns="91425" anchor="ctr" anchorCtr="0">
            <a:noAutofit/>
          </a:bodyPr>
          <a:lstStyle/>
          <a:p>
            <a:pPr marL="0" indent="0"/>
            <a:r>
              <a:rPr lang="en-US" dirty="0" err="1">
                <a:latin typeface="Calibri" panose="020F0502020204030204" pitchFamily="34" charset="0"/>
                <a:ea typeface="Calibri" panose="020F0502020204030204" pitchFamily="34" charset="0"/>
                <a:cs typeface="Calibri" panose="020F0502020204030204" pitchFamily="34" charset="0"/>
              </a:rPr>
              <a:t>Triển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khai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endParaRPr lang="en-US" dirty="0">
              <a:latin typeface="Calibri" panose="020F0502020204030204" pitchFamily="34" charset="0"/>
              <a:ea typeface="Calibri" panose="020F0502020204030204" pitchFamily="34" charset="0"/>
              <a:cs typeface="Calibri" panose="020F0502020204030204" pitchFamily="34" charset="0"/>
            </a:endParaRPr>
          </a:p>
        </p:txBody>
      </p:sp>
      <p:cxnSp>
        <p:nvCxnSpPr>
          <p:cNvPr id="194" name="Google Shape;194;p22"/>
          <p:cNvCxnSpPr/>
          <p:nvPr/>
        </p:nvCxnSpPr>
        <p:spPr>
          <a:xfrm>
            <a:off x="1258672" y="1932642"/>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8672" y="2610142"/>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8672" y="3287642"/>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Google Shape;192;p22">
            <a:extLst>
              <a:ext uri="{FF2B5EF4-FFF2-40B4-BE49-F238E27FC236}">
                <a16:creationId xmlns:a16="http://schemas.microsoft.com/office/drawing/2014/main" id="{C1F25EEC-C884-8B8B-5A99-7D7FFDA1A993}"/>
              </a:ext>
            </a:extLst>
          </p:cNvPr>
          <p:cNvSpPr txBox="1">
            <a:spLocks/>
          </p:cNvSpPr>
          <p:nvPr/>
        </p:nvSpPr>
        <p:spPr>
          <a:xfrm>
            <a:off x="714772" y="3722204"/>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latin typeface="Calibri" panose="020F0502020204030204" pitchFamily="34" charset="0"/>
                <a:ea typeface="Calibri" panose="020F0502020204030204" pitchFamily="34" charset="0"/>
                <a:cs typeface="Calibri" panose="020F0502020204030204" pitchFamily="34" charset="0"/>
              </a:rPr>
              <a:t>05</a:t>
            </a:r>
          </a:p>
        </p:txBody>
      </p:sp>
      <p:sp>
        <p:nvSpPr>
          <p:cNvPr id="3" name="Google Shape;193;p22">
            <a:extLst>
              <a:ext uri="{FF2B5EF4-FFF2-40B4-BE49-F238E27FC236}">
                <a16:creationId xmlns:a16="http://schemas.microsoft.com/office/drawing/2014/main" id="{B69D2270-9BDE-FAF7-E8FF-8FECFD689153}"/>
              </a:ext>
            </a:extLst>
          </p:cNvPr>
          <p:cNvSpPr txBox="1">
            <a:spLocks/>
          </p:cNvSpPr>
          <p:nvPr/>
        </p:nvSpPr>
        <p:spPr>
          <a:xfrm>
            <a:off x="2050272" y="3722204"/>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latin typeface="Calibri" panose="020F0502020204030204" pitchFamily="34" charset="0"/>
                <a:ea typeface="Calibri" panose="020F0502020204030204" pitchFamily="34" charset="0"/>
                <a:cs typeface="Calibri" panose="020F0502020204030204" pitchFamily="34" charset="0"/>
              </a:rPr>
              <a:t>Đánh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trên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tập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dữ</a:t>
            </a:r>
            <a:r>
              <a:rPr lang="en-US" dirty="0">
                <a:latin typeface="Calibri" panose="020F0502020204030204" pitchFamily="34" charset="0"/>
                <a:ea typeface="Calibri" panose="020F0502020204030204" pitchFamily="34" charset="0"/>
                <a:cs typeface="Calibri" panose="020F0502020204030204" pitchFamily="34" charset="0"/>
              </a:rPr>
              <a:t> liệu</a:t>
            </a:r>
          </a:p>
        </p:txBody>
      </p:sp>
      <p:cxnSp>
        <p:nvCxnSpPr>
          <p:cNvPr id="4" name="Google Shape;196;p22">
            <a:extLst>
              <a:ext uri="{FF2B5EF4-FFF2-40B4-BE49-F238E27FC236}">
                <a16:creationId xmlns:a16="http://schemas.microsoft.com/office/drawing/2014/main" id="{717A7485-37DE-1A11-3AB6-7AFA58B8B68D}"/>
              </a:ext>
            </a:extLst>
          </p:cNvPr>
          <p:cNvCxnSpPr/>
          <p:nvPr/>
        </p:nvCxnSpPr>
        <p:spPr>
          <a:xfrm>
            <a:off x="1258672" y="3962946"/>
            <a:ext cx="552600" cy="0"/>
          </a:xfrm>
          <a:prstGeom prst="straightConnector1">
            <a:avLst/>
          </a:prstGeom>
          <a:noFill/>
          <a:ln w="19050" cap="flat" cmpd="sng">
            <a:solidFill>
              <a:schemeClr val="dk1"/>
            </a:solidFill>
            <a:prstDash val="solid"/>
            <a:round/>
            <a:headEnd type="none" w="med" len="med"/>
            <a:tailEnd type="stealth" w="med" len="med"/>
          </a:ln>
        </p:spPr>
      </p:cxnSp>
      <p:sp>
        <p:nvSpPr>
          <p:cNvPr id="7" name="Google Shape;192;p22">
            <a:extLst>
              <a:ext uri="{FF2B5EF4-FFF2-40B4-BE49-F238E27FC236}">
                <a16:creationId xmlns:a16="http://schemas.microsoft.com/office/drawing/2014/main" id="{0675A596-A6F3-D692-0068-B679976D5B4A}"/>
              </a:ext>
            </a:extLst>
          </p:cNvPr>
          <p:cNvSpPr txBox="1">
            <a:spLocks/>
          </p:cNvSpPr>
          <p:nvPr/>
        </p:nvSpPr>
        <p:spPr>
          <a:xfrm>
            <a:off x="714772" y="4402300"/>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latin typeface="Calibri" panose="020F0502020204030204" pitchFamily="34" charset="0"/>
                <a:ea typeface="Calibri" panose="020F0502020204030204" pitchFamily="34" charset="0"/>
                <a:cs typeface="Calibri" panose="020F0502020204030204" pitchFamily="34" charset="0"/>
              </a:rPr>
              <a:t>06</a:t>
            </a:r>
          </a:p>
        </p:txBody>
      </p:sp>
      <p:sp>
        <p:nvSpPr>
          <p:cNvPr id="8" name="Google Shape;193;p22">
            <a:extLst>
              <a:ext uri="{FF2B5EF4-FFF2-40B4-BE49-F238E27FC236}">
                <a16:creationId xmlns:a16="http://schemas.microsoft.com/office/drawing/2014/main" id="{DED25F58-9926-0168-9F44-5B0D9914FEC8}"/>
              </a:ext>
            </a:extLst>
          </p:cNvPr>
          <p:cNvSpPr txBox="1">
            <a:spLocks/>
          </p:cNvSpPr>
          <p:nvPr/>
        </p:nvSpPr>
        <p:spPr>
          <a:xfrm>
            <a:off x="2050272" y="4402300"/>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latin typeface="Calibri" panose="020F0502020204030204" pitchFamily="34" charset="0"/>
                <a:ea typeface="Calibri" panose="020F0502020204030204" pitchFamily="34" charset="0"/>
                <a:cs typeface="Calibri" panose="020F0502020204030204" pitchFamily="34" charset="0"/>
              </a:rPr>
              <a:t>Kết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luận</a:t>
            </a:r>
            <a:endParaRPr lang="en-US" dirty="0">
              <a:latin typeface="Calibri" panose="020F0502020204030204" pitchFamily="34" charset="0"/>
              <a:ea typeface="Calibri" panose="020F0502020204030204" pitchFamily="34" charset="0"/>
              <a:cs typeface="Calibri" panose="020F0502020204030204" pitchFamily="34" charset="0"/>
            </a:endParaRPr>
          </a:p>
        </p:txBody>
      </p:sp>
      <p:cxnSp>
        <p:nvCxnSpPr>
          <p:cNvPr id="9" name="Google Shape;196;p22">
            <a:extLst>
              <a:ext uri="{FF2B5EF4-FFF2-40B4-BE49-F238E27FC236}">
                <a16:creationId xmlns:a16="http://schemas.microsoft.com/office/drawing/2014/main" id="{59914B7C-AC29-582E-6E54-170D6F88DE55}"/>
              </a:ext>
            </a:extLst>
          </p:cNvPr>
          <p:cNvCxnSpPr/>
          <p:nvPr/>
        </p:nvCxnSpPr>
        <p:spPr>
          <a:xfrm>
            <a:off x="1258672" y="4643042"/>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b) Ý </a:t>
            </a:r>
            <a:r>
              <a:rPr lang="fr-FR" sz="4000" dirty="0" err="1">
                <a:latin typeface="Calibri" panose="020F0502020204030204" pitchFamily="34" charset="0"/>
                <a:ea typeface="Calibri" panose="020F0502020204030204" pitchFamily="34" charset="0"/>
                <a:cs typeface="Calibri" panose="020F0502020204030204" pitchFamily="34" charset="0"/>
              </a:rPr>
              <a:t>tưởng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F7774AB-383A-CA52-C2B5-F9115A1A67E3}"/>
              </a:ext>
            </a:extLst>
          </p:cNvPr>
          <p:cNvSpPr txBox="1"/>
          <p:nvPr/>
        </p:nvSpPr>
        <p:spPr>
          <a:xfrm>
            <a:off x="642325" y="1742277"/>
            <a:ext cx="5770103" cy="1261884"/>
          </a:xfrm>
          <a:prstGeom prst="rect">
            <a:avLst/>
          </a:prstGeom>
          <a:noFill/>
        </p:spPr>
        <p:txBody>
          <a:bodyPr wrap="square" rtlCol="0">
            <a:spAutoFit/>
          </a:bodyPr>
          <a:lstStyle/>
          <a:p>
            <a:pPr marL="342900" indent="-342900">
              <a:buFont typeface="Calibri" panose="020F0502020204030204" pitchFamily="34" charset="0"/>
              <a:buChar char="‐"/>
            </a:pPr>
            <a:r>
              <a:rPr lang="vi-VN" sz="1900" dirty="0">
                <a:latin typeface="Calibri" panose="020F0502020204030204" pitchFamily="34" charset="0"/>
                <a:ea typeface="Calibri" panose="020F0502020204030204" pitchFamily="34" charset="0"/>
                <a:cs typeface="Calibri" panose="020F0502020204030204" pitchFamily="34" charset="0"/>
              </a:rPr>
              <a:t>Người mã hoá và người giải mã cùng xây dựng bảng mã. Bảng mã này không cần được lưu kèm với dữ liệu trong quá trình nén, mà khi giải nén, người giải nén sẽ xây dựng lại nó. </a:t>
            </a:r>
            <a:endParaRPr lang="en-US" sz="1900" dirty="0">
              <a:latin typeface="Calibri" panose="020F0502020204030204" pitchFamily="34" charset="0"/>
              <a:ea typeface="Calibri" panose="020F0502020204030204" pitchFamily="34" charset="0"/>
              <a:cs typeface="Calibri" panose="020F0502020204030204" pitchFamily="34" charset="0"/>
            </a:endParaRPr>
          </a:p>
        </p:txBody>
      </p:sp>
      <p:grpSp>
        <p:nvGrpSpPr>
          <p:cNvPr id="3" name="Google Shape;210;p24">
            <a:extLst>
              <a:ext uri="{FF2B5EF4-FFF2-40B4-BE49-F238E27FC236}">
                <a16:creationId xmlns:a16="http://schemas.microsoft.com/office/drawing/2014/main" id="{D99BB614-B243-FBD4-EC43-AF0CB2C94D6C}"/>
              </a:ext>
            </a:extLst>
          </p:cNvPr>
          <p:cNvGrpSpPr/>
          <p:nvPr/>
        </p:nvGrpSpPr>
        <p:grpSpPr>
          <a:xfrm flipH="1">
            <a:off x="5437305" y="780277"/>
            <a:ext cx="3706695" cy="2550084"/>
            <a:chOff x="4388650" y="2224200"/>
            <a:chExt cx="1707525" cy="1174775"/>
          </a:xfrm>
        </p:grpSpPr>
        <p:sp>
          <p:nvSpPr>
            <p:cNvPr id="5" name="Google Shape;211;p24">
              <a:extLst>
                <a:ext uri="{FF2B5EF4-FFF2-40B4-BE49-F238E27FC236}">
                  <a16:creationId xmlns:a16="http://schemas.microsoft.com/office/drawing/2014/main" id="{B599874A-195C-0D48-6741-4FE1E32AC06D}"/>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8DC47AFC-94EA-E260-FDAF-67EC25731C1F}"/>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905760B8-39B1-5012-5D38-56173115A061}"/>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7E0C4FC1-818B-E993-B1AF-DF586C921C80}"/>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2DC71468-8347-A89B-BBC8-E3F328FA0914}"/>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0589670C-7DCB-554B-5D49-11B8B5D626BB}"/>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0D99AF6C-73F7-2639-10FE-461325F9385B}"/>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720A980-AB85-9002-72D7-37F1611AF63C}"/>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803E9BD1-BFFA-70AD-8E08-74EACB6C9529}"/>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71029E4B-8FE6-DA9E-81CE-E504A4CA4A36}"/>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B2BF61DC-072F-51C2-ADDD-D1D77277ED65}"/>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8D717966-A977-7382-BE43-470BC843F255}"/>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B9A9DD3E-5303-CFC6-C9CA-ECD44FAD05D4}"/>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D7059AA9-F297-6D22-DADB-108F7BC0F81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2EA24677-9732-7EDB-DF2E-2D559CF8B359}"/>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E397DF7F-B8EF-2A73-511F-0EA11EB63FF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98DA3B81-CE00-5526-2916-DE86FB50AF6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A84E5E16-3EC6-5E8C-DD62-10532C0D06CB}"/>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96EBADA4-91FF-8BCA-0810-C8778B90A246}"/>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4ACD2DDD-DF45-D569-B6A7-6E501DFC8D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A6955BED-83FB-4603-4E58-9ECB1C8A342C}"/>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586F9D0D-BCA2-69D6-664F-052A61B999F3}"/>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6E52CF2F-5C39-DC01-5B91-E0DF15434389}"/>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4FE2FFB6-996B-0667-D2E8-DE509A8D8477}"/>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582AB36D-3050-93C2-223D-59FB0B5969F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88BE0AB5-FF80-5225-23BE-CB7D89F23572}"/>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20AD04F1-C45D-3E6E-AAFA-0088D53E766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463E5414-FA59-A568-6AB9-23991AB8AA85}"/>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EFD234E1-FD10-46F3-C73C-325822B99EED}"/>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D84C0916-C758-F597-A26A-E70A2C0C9128}"/>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E2B2BAEC-D6FB-64B9-67A4-90D3EEC255A3}"/>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558F5FE2-9153-6578-A854-E440DECF2FC2}"/>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481907E8-69A7-1A29-AAF3-4E013472FBC7}"/>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131C3C6C-2AA5-99DB-AA9C-11F4AFEFBCC8}"/>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61B2F9EA-50E8-62F0-7A1F-86B92C081383}"/>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B77252C3-7C21-F12A-9E74-002FABC620BA}"/>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18BD8886-B0FA-C248-B3EE-DAEEA24CA61C}"/>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C33A40E9-A57A-6596-CC64-B8D938D763D0}"/>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98FC3E41-648C-4C9F-F450-44EF94914606}"/>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D90E645E-68CB-EB6A-11DB-130DB2CD3F0F}"/>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DEA1C980-4DC4-3071-9C74-DA68F364A2F5}"/>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4F1F8F99-0138-6862-813E-A50FA75F356E}"/>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EBB162E0-9A4B-8ED3-7C9C-1A70D16FC924}"/>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CEFF5A5D-4DDD-F820-58B2-016E6F5ADF73}"/>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CA3856FA-7A9E-582E-0576-7A980FE6917C}"/>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91EF4A29-857B-4BCE-3582-417D4E9C3D27}"/>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D1D6F479-AFEB-24FF-BF62-32DA53A8600B}"/>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8975BEFA-6685-18FA-1B58-67EB6AEFE946}"/>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DCF8845F-4743-C2CD-B18C-E12D81CCA46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98EBC78F-7EE5-CC34-B830-48DD298AF04B}"/>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AB06B0A9-87FB-E371-6A93-19C3683498B9}"/>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7FA64E92-D5D5-DF13-E3E9-61205F9587C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73291DA6-31E0-9B33-4727-348C79F28786}"/>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8E3CA736-7F66-D89B-BED9-F13A4B9199A4}"/>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D4409109-2F5A-C3D3-3165-AE94B36D4724}"/>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7C6F2843-60E1-7863-894C-21D9C58BDA53}"/>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7EA4A4AE-7EB6-9E1F-C4DB-7D3B927B9D86}"/>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956B6745-EDBC-D9C3-D735-586D7785F4FB}"/>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71052383-ED99-5EF6-F01A-272EFA7D6847}"/>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31DECB5E-5725-8D2B-3583-0C8D0C384963}"/>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211B7BD5-A6EB-DD0A-367F-637B6E038D7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E895FB50-AF5A-BCF0-D6BA-E9C0DC99A9EA}"/>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F9ADF132-4B21-39D0-6253-D3968F2DF422}"/>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C91042AB-2169-0061-353C-1EE958B5F8AE}"/>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8869585F-BEAE-554B-C033-38484C96EF64}"/>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107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b) Ý </a:t>
            </a:r>
            <a:r>
              <a:rPr lang="fr-FR" sz="4000" dirty="0" err="1">
                <a:latin typeface="Calibri" panose="020F0502020204030204" pitchFamily="34" charset="0"/>
                <a:ea typeface="Calibri" panose="020F0502020204030204" pitchFamily="34" charset="0"/>
                <a:cs typeface="Calibri" panose="020F0502020204030204" pitchFamily="34" charset="0"/>
              </a:rPr>
              <a:t>tưởng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F7774AB-383A-CA52-C2B5-F9115A1A67E3}"/>
              </a:ext>
            </a:extLst>
          </p:cNvPr>
          <p:cNvSpPr txBox="1"/>
          <p:nvPr/>
        </p:nvSpPr>
        <p:spPr>
          <a:xfrm>
            <a:off x="680911" y="1359695"/>
            <a:ext cx="5857696" cy="3362459"/>
          </a:xfrm>
          <a:prstGeom prst="rect">
            <a:avLst/>
          </a:prstGeom>
          <a:noFill/>
        </p:spPr>
        <p:txBody>
          <a:bodyPr wrap="square" rtlCol="0">
            <a:spAutoFit/>
          </a:bodyPr>
          <a:lstStyle/>
          <a:p>
            <a:pPr>
              <a:lnSpc>
                <a:spcPct val="150000"/>
              </a:lnSpc>
            </a:pPr>
            <a:r>
              <a:rPr lang="vi-VN" sz="1700" dirty="0">
                <a:latin typeface="Calibri" panose="020F0502020204030204" pitchFamily="34" charset="0"/>
                <a:ea typeface="Calibri" panose="020F0502020204030204" pitchFamily="34" charset="0"/>
                <a:cs typeface="Calibri" panose="020F0502020204030204" pitchFamily="34" charset="0"/>
              </a:rPr>
              <a:t>Bảng mã được xây dựng với ý tưởng sau: </a:t>
            </a:r>
            <a:endParaRPr lang="en-US" sz="17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700" dirty="0">
                <a:latin typeface="Calibri" panose="020F0502020204030204" pitchFamily="34" charset="0"/>
                <a:ea typeface="Calibri" panose="020F0502020204030204" pitchFamily="34" charset="0"/>
                <a:cs typeface="Calibri" panose="020F0502020204030204" pitchFamily="34" charset="0"/>
              </a:rPr>
              <a:t>Mã từ 0 đến 255 miêu tả 1 dãy ký tự thay thế cho ký tự 8-bit tương ứng. </a:t>
            </a:r>
            <a:endParaRPr lang="en-US" sz="1700" dirty="0">
              <a:latin typeface="Calibri" panose="020F0502020204030204" pitchFamily="34" charset="0"/>
              <a:ea typeface="Calibri" panose="020F0502020204030204" pitchFamily="34" charset="0"/>
              <a:cs typeface="Calibri" panose="020F0502020204030204" pitchFamily="34" charset="0"/>
            </a:endParaRPr>
          </a:p>
          <a:p>
            <a:endParaRPr lang="en-US" sz="17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700" dirty="0">
                <a:latin typeface="Calibri" panose="020F0502020204030204" pitchFamily="34" charset="0"/>
                <a:ea typeface="Calibri" panose="020F0502020204030204" pitchFamily="34" charset="0"/>
                <a:cs typeface="Calibri" panose="020F0502020204030204" pitchFamily="34" charset="0"/>
              </a:rPr>
              <a:t>Mã từ 256 đến 4095 được tạo bên trong 1 từ điển cho trường hợp lặp chuỗi trong dữ liệu. </a:t>
            </a:r>
            <a:endParaRPr lang="en-US" sz="17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endParaRPr lang="en-US" sz="17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700" dirty="0">
                <a:latin typeface="Calibri" panose="020F0502020204030204" pitchFamily="34" charset="0"/>
                <a:ea typeface="Calibri" panose="020F0502020204030204" pitchFamily="34" charset="0"/>
                <a:cs typeface="Calibri" panose="020F0502020204030204" pitchFamily="34" charset="0"/>
              </a:rPr>
              <a:t>Mỗi bước trong khi nén, byte nhập vào được tập hợp lại thành một chuỗi cho đến khi ký tự tiếp theo sẽ tạo thành 1 chuỗi chưa tồn tại trong từ điển, một mã mới cho sẽ được thêm vào từ điển và kí tự cuối cùng của chuỗi sẽ được giữ lại để tạo thành chuỗi mới</a:t>
            </a:r>
            <a:r>
              <a:rPr lang="en-US" sz="1700" dirty="0">
                <a:latin typeface="Calibri" panose="020F0502020204030204" pitchFamily="34" charset="0"/>
                <a:ea typeface="Calibri" panose="020F0502020204030204" pitchFamily="34" charset="0"/>
                <a:cs typeface="Calibri" panose="020F0502020204030204" pitchFamily="34" charset="0"/>
              </a:rPr>
              <a:t>.</a:t>
            </a:r>
          </a:p>
        </p:txBody>
      </p:sp>
      <p:grpSp>
        <p:nvGrpSpPr>
          <p:cNvPr id="3" name="Google Shape;210;p24">
            <a:extLst>
              <a:ext uri="{FF2B5EF4-FFF2-40B4-BE49-F238E27FC236}">
                <a16:creationId xmlns:a16="http://schemas.microsoft.com/office/drawing/2014/main" id="{D99BB614-B243-FBD4-EC43-AF0CB2C94D6C}"/>
              </a:ext>
            </a:extLst>
          </p:cNvPr>
          <p:cNvGrpSpPr/>
          <p:nvPr/>
        </p:nvGrpSpPr>
        <p:grpSpPr>
          <a:xfrm flipH="1">
            <a:off x="5437305" y="780277"/>
            <a:ext cx="3706695" cy="2550084"/>
            <a:chOff x="4388650" y="2224200"/>
            <a:chExt cx="1707525" cy="1174775"/>
          </a:xfrm>
        </p:grpSpPr>
        <p:sp>
          <p:nvSpPr>
            <p:cNvPr id="5" name="Google Shape;211;p24">
              <a:extLst>
                <a:ext uri="{FF2B5EF4-FFF2-40B4-BE49-F238E27FC236}">
                  <a16:creationId xmlns:a16="http://schemas.microsoft.com/office/drawing/2014/main" id="{B599874A-195C-0D48-6741-4FE1E32AC06D}"/>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8DC47AFC-94EA-E260-FDAF-67EC25731C1F}"/>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905760B8-39B1-5012-5D38-56173115A061}"/>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7E0C4FC1-818B-E993-B1AF-DF586C921C80}"/>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2DC71468-8347-A89B-BBC8-E3F328FA0914}"/>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0589670C-7DCB-554B-5D49-11B8B5D626BB}"/>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0D99AF6C-73F7-2639-10FE-461325F9385B}"/>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720A980-AB85-9002-72D7-37F1611AF63C}"/>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803E9BD1-BFFA-70AD-8E08-74EACB6C9529}"/>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71029E4B-8FE6-DA9E-81CE-E504A4CA4A36}"/>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B2BF61DC-072F-51C2-ADDD-D1D77277ED65}"/>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8D717966-A977-7382-BE43-470BC843F255}"/>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B9A9DD3E-5303-CFC6-C9CA-ECD44FAD05D4}"/>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D7059AA9-F297-6D22-DADB-108F7BC0F81F}"/>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2EA24677-9732-7EDB-DF2E-2D559CF8B359}"/>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E397DF7F-B8EF-2A73-511F-0EA11EB63FF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98DA3B81-CE00-5526-2916-DE86FB50AF6C}"/>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A84E5E16-3EC6-5E8C-DD62-10532C0D06CB}"/>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96EBADA4-91FF-8BCA-0810-C8778B90A246}"/>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4ACD2DDD-DF45-D569-B6A7-6E501DFC8D96}"/>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A6955BED-83FB-4603-4E58-9ECB1C8A342C}"/>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586F9D0D-BCA2-69D6-664F-052A61B999F3}"/>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6E52CF2F-5C39-DC01-5B91-E0DF15434389}"/>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4FE2FFB6-996B-0667-D2E8-DE509A8D8477}"/>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582AB36D-3050-93C2-223D-59FB0B5969F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88BE0AB5-FF80-5225-23BE-CB7D89F23572}"/>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20AD04F1-C45D-3E6E-AAFA-0088D53E7669}"/>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463E5414-FA59-A568-6AB9-23991AB8AA85}"/>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EFD234E1-FD10-46F3-C73C-325822B99EED}"/>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D84C0916-C758-F597-A26A-E70A2C0C9128}"/>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E2B2BAEC-D6FB-64B9-67A4-90D3EEC255A3}"/>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558F5FE2-9153-6578-A854-E440DECF2FC2}"/>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481907E8-69A7-1A29-AAF3-4E013472FBC7}"/>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131C3C6C-2AA5-99DB-AA9C-11F4AFEFBCC8}"/>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61B2F9EA-50E8-62F0-7A1F-86B92C081383}"/>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B77252C3-7C21-F12A-9E74-002FABC620BA}"/>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18BD8886-B0FA-C248-B3EE-DAEEA24CA61C}"/>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C33A40E9-A57A-6596-CC64-B8D938D763D0}"/>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98FC3E41-648C-4C9F-F450-44EF94914606}"/>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D90E645E-68CB-EB6A-11DB-130DB2CD3F0F}"/>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DEA1C980-4DC4-3071-9C74-DA68F364A2F5}"/>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4F1F8F99-0138-6862-813E-A50FA75F356E}"/>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EBB162E0-9A4B-8ED3-7C9C-1A70D16FC924}"/>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CEFF5A5D-4DDD-F820-58B2-016E6F5ADF73}"/>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CA3856FA-7A9E-582E-0576-7A980FE6917C}"/>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91EF4A29-857B-4BCE-3582-417D4E9C3D27}"/>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D1D6F479-AFEB-24FF-BF62-32DA53A8600B}"/>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8975BEFA-6685-18FA-1B58-67EB6AEFE946}"/>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DCF8845F-4743-C2CD-B18C-E12D81CCA46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98EBC78F-7EE5-CC34-B830-48DD298AF04B}"/>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AB06B0A9-87FB-E371-6A93-19C3683498B9}"/>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7FA64E92-D5D5-DF13-E3E9-61205F9587CE}"/>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73291DA6-31E0-9B33-4727-348C79F28786}"/>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8E3CA736-7F66-D89B-BED9-F13A4B9199A4}"/>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D4409109-2F5A-C3D3-3165-AE94B36D4724}"/>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7C6F2843-60E1-7863-894C-21D9C58BDA53}"/>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7EA4A4AE-7EB6-9E1F-C4DB-7D3B927B9D86}"/>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956B6745-EDBC-D9C3-D735-586D7785F4FB}"/>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71052383-ED99-5EF6-F01A-272EFA7D6847}"/>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31DECB5E-5725-8D2B-3583-0C8D0C384963}"/>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211B7BD5-A6EB-DD0A-367F-637B6E038D7D}"/>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E895FB50-AF5A-BCF0-D6BA-E9C0DC99A9EA}"/>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F9ADF132-4B21-39D0-6253-D3968F2DF422}"/>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C91042AB-2169-0061-353C-1EE958B5F8AE}"/>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8869585F-BEAE-554B-C033-38484C96EF64}"/>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67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c) </a:t>
            </a:r>
            <a:r>
              <a:rPr lang="fr-FR" sz="4000" dirty="0" err="1">
                <a:latin typeface="Calibri" panose="020F0502020204030204" pitchFamily="34" charset="0"/>
                <a:ea typeface="Calibri" panose="020F0502020204030204" pitchFamily="34" charset="0"/>
                <a:cs typeface="Calibri" panose="020F0502020204030204" pitchFamily="34" charset="0"/>
              </a:rPr>
              <a:t>Cách</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xây</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dựng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D5B9973C-DB22-B7CC-9B63-A3BE8B3FFC19}"/>
              </a:ext>
            </a:extLst>
          </p:cNvPr>
          <p:cNvSpPr txBox="1"/>
          <p:nvPr/>
        </p:nvSpPr>
        <p:spPr>
          <a:xfrm>
            <a:off x="812027" y="1460437"/>
            <a:ext cx="5221950" cy="3570208"/>
          </a:xfrm>
          <a:prstGeom prst="rect">
            <a:avLst/>
          </a:prstGeom>
          <a:noFill/>
        </p:spPr>
        <p:txBody>
          <a:bodyPr wrap="square" rtlCol="0">
            <a:spAutoFit/>
          </a:bodyPr>
          <a:lstStyle/>
          <a:p>
            <a:r>
              <a:rPr lang="vi-VN" sz="1800" dirty="0">
                <a:latin typeface="Calibri" panose="020F0502020204030204" pitchFamily="34" charset="0"/>
                <a:ea typeface="Calibri" panose="020F0502020204030204" pitchFamily="34" charset="0"/>
                <a:cs typeface="Calibri" panose="020F0502020204030204" pitchFamily="34" charset="0"/>
              </a:rPr>
              <a:t>Quá trình nén sẽ được thực hiện qua 5 bước:</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600" dirty="0">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r>
              <a:rPr lang="en-US" sz="1600" kern="100" dirty="0" err="1">
                <a:effectLst/>
                <a:latin typeface="Calibri" panose="020F0502020204030204" pitchFamily="34" charset="0"/>
                <a:ea typeface="Calibri" panose="020F0502020204030204" pitchFamily="34" charset="0"/>
                <a:cs typeface="Calibri" panose="020F0502020204030204" pitchFamily="34" charset="0"/>
              </a:rPr>
              <a:t>Khởi</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tạo</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từ</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điển</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chứa</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tất</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cã</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có</a:t>
            </a:r>
            <a:r>
              <a:rPr lang="en-US" sz="1600" kern="100" dirty="0">
                <a:effectLst/>
                <a:latin typeface="Calibri" panose="020F0502020204030204" pitchFamily="34" charset="0"/>
                <a:ea typeface="Calibri" panose="020F0502020204030204" pitchFamily="34" charset="0"/>
                <a:cs typeface="Calibri" panose="020F0502020204030204" pitchFamily="34" charset="0"/>
              </a:rPr>
              <a:t> 1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ký</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tự</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r>
              <a:rPr lang="en-US" sz="1600" kern="100" dirty="0">
                <a:effectLst/>
                <a:latin typeface="Calibri" panose="020F0502020204030204" pitchFamily="34" charset="0"/>
                <a:ea typeface="Calibri" panose="020F0502020204030204" pitchFamily="34" charset="0"/>
                <a:cs typeface="Calibri" panose="020F0502020204030204" pitchFamily="34" charset="0"/>
              </a:rPr>
              <a:t>Tìm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600" kern="100" dirty="0">
                <a:effectLst/>
                <a:latin typeface="Calibri" panose="020F0502020204030204" pitchFamily="34" charset="0"/>
                <a:ea typeface="Calibri" panose="020F0502020204030204" pitchFamily="34" charset="0"/>
                <a:cs typeface="Calibri" panose="020F0502020204030204" pitchFamily="34" charset="0"/>
              </a:rPr>
              <a:t> W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dài</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nhất</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trong</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từ</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điển</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đối</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chiếu</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với</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dữ</a:t>
            </a:r>
            <a:r>
              <a:rPr lang="en-US" sz="1600" kern="100" dirty="0">
                <a:effectLst/>
                <a:latin typeface="Calibri" panose="020F0502020204030204" pitchFamily="34" charset="0"/>
                <a:ea typeface="Calibri" panose="020F0502020204030204" pitchFamily="34" charset="0"/>
                <a:cs typeface="Calibri" panose="020F0502020204030204" pitchFamily="34" charset="0"/>
              </a:rPr>
              <a:t> liệu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nhập</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hiện</a:t>
            </a: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tại</a:t>
            </a:r>
            <a:endParaRPr lang="en-US" sz="1600" kern="100" dirty="0">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Xuất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vị</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trí</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điển</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của</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W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ra</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file output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xóa</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W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khỏi</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nhập</a:t>
            </a:r>
            <a:endPar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Thêm</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W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ký</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tự</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tiếp</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theo</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trong</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nhập</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vào</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điển</a:t>
            </a:r>
            <a:endPar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0"/>
              </a:spcAft>
              <a:buFont typeface="+mj-lt"/>
              <a:buAutoNum type="arabicPeriod"/>
            </a:pP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just">
              <a:spcBef>
                <a:spcPts val="0"/>
              </a:spcBef>
              <a:spcAft>
                <a:spcPts val="800"/>
              </a:spcAft>
              <a:buFont typeface="+mj-lt"/>
              <a:buAutoNum type="arabicPeriod"/>
            </a:pP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Lặp</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lại</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bước</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2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cho</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đến</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khi</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hết</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6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nhập</a:t>
            </a:r>
            <a:r>
              <a:rPr lang="en-US" sz="16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714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c) </a:t>
            </a:r>
            <a:r>
              <a:rPr lang="fr-FR" sz="4000" dirty="0" err="1">
                <a:latin typeface="Calibri" panose="020F0502020204030204" pitchFamily="34" charset="0"/>
                <a:ea typeface="Calibri" panose="020F0502020204030204" pitchFamily="34" charset="0"/>
                <a:cs typeface="Calibri" panose="020F0502020204030204" pitchFamily="34" charset="0"/>
              </a:rPr>
              <a:t>Cách</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xây</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dựng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D5B9973C-DB22-B7CC-9B63-A3BE8B3FFC19}"/>
              </a:ext>
            </a:extLst>
          </p:cNvPr>
          <p:cNvSpPr txBox="1"/>
          <p:nvPr/>
        </p:nvSpPr>
        <p:spPr>
          <a:xfrm>
            <a:off x="812027" y="1460437"/>
            <a:ext cx="5221950" cy="3046988"/>
          </a:xfrm>
          <a:prstGeom prst="rect">
            <a:avLst/>
          </a:prstGeom>
          <a:noFill/>
        </p:spPr>
        <p:txBody>
          <a:bodyPr wrap="square" rtlCol="0">
            <a:spAutoFit/>
          </a:bodyPr>
          <a:lstStyle/>
          <a:p>
            <a:r>
              <a:rPr lang="vi-VN" sz="1800" dirty="0">
                <a:latin typeface="Calibri" panose="020F0502020204030204" pitchFamily="34" charset="0"/>
                <a:ea typeface="Calibri" panose="020F0502020204030204" pitchFamily="34" charset="0"/>
                <a:cs typeface="Calibri" panose="020F0502020204030204" pitchFamily="34" charset="0"/>
              </a:rPr>
              <a:t>Quá trình </a:t>
            </a:r>
            <a:r>
              <a:rPr lang="en-US" sz="1800" dirty="0" err="1">
                <a:latin typeface="Calibri" panose="020F0502020204030204" pitchFamily="34" charset="0"/>
                <a:ea typeface="Calibri" panose="020F0502020204030204" pitchFamily="34" charset="0"/>
                <a:cs typeface="Calibri" panose="020F0502020204030204" pitchFamily="34" charset="0"/>
              </a:rPr>
              <a:t>giải</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nén :</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8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endParaRPr>
          </a:p>
          <a:p>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Ta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sẽ</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đọc</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giá</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trị</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nhập</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đã</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mã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hóa</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xuất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ra</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tương</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ứng</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điển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đã</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được</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khởi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tạo</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a:spcBef>
                <a:spcPts val="0"/>
              </a:spcBef>
              <a:spcAft>
                <a:spcPts val="0"/>
              </a:spcAft>
              <a:buFont typeface="Courier New" panose="02070309020205020404" pitchFamily="49" charset="0"/>
              <a:buChar char="o"/>
            </a:pP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Tìm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W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có</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giá</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trị</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tương</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ứng</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với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nhập</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trong</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điển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1143000" marR="0" lvl="2" indent="-228600" algn="just">
              <a:spcBef>
                <a:spcPts val="0"/>
              </a:spcBef>
              <a:spcAft>
                <a:spcPts val="0"/>
              </a:spcAft>
              <a:buFont typeface="Wingdings" panose="05000000000000000000" pitchFamily="2" charset="2"/>
              <a:buChar char=""/>
            </a:pPr>
            <a:r>
              <a:rPr lang="en-US" sz="1300" kern="100" dirty="0">
                <a:effectLst/>
                <a:latin typeface="Calibri" panose="020F0502020204030204" pitchFamily="34" charset="0"/>
                <a:ea typeface="Calibri" panose="020F0502020204030204" pitchFamily="34" charset="0"/>
                <a:cs typeface="Calibri" panose="020F0502020204030204" pitchFamily="34" charset="0"/>
              </a:rPr>
              <a:t>Trường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hợp</a:t>
            </a:r>
            <a:r>
              <a:rPr lang="en-US" sz="1300" kern="100" dirty="0">
                <a:effectLst/>
                <a:latin typeface="Calibri" panose="020F0502020204030204" pitchFamily="34" charset="0"/>
                <a:ea typeface="Calibri" panose="020F0502020204030204" pitchFamily="34" charset="0"/>
                <a:cs typeface="Calibri" panose="020F0502020204030204" pitchFamily="34" charset="0"/>
              </a:rPr>
              <a:t> 1: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tìm</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được</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effectLst/>
                <a:latin typeface="Calibri" panose="020F0502020204030204" pitchFamily="34" charset="0"/>
                <a:ea typeface="Calibri" panose="020F0502020204030204" pitchFamily="34" charset="0"/>
                <a:cs typeface="Calibri" panose="020F0502020204030204" pitchFamily="34" charset="0"/>
              </a:rPr>
              <a:t> W, ta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sẽ</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lấy</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giá</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trị</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đó</a:t>
            </a:r>
            <a:r>
              <a:rPr lang="en-US" sz="1300" kern="100" dirty="0">
                <a:effectLst/>
                <a:latin typeface="Calibri" panose="020F0502020204030204" pitchFamily="34" charset="0"/>
                <a:ea typeface="Calibri" panose="020F0502020204030204" pitchFamily="34" charset="0"/>
                <a:cs typeface="Calibri" panose="020F0502020204030204" pitchFamily="34" charset="0"/>
              </a:rPr>
              <a:t> xuất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ra</a:t>
            </a:r>
            <a:r>
              <a:rPr lang="en-US" sz="1300" kern="100" dirty="0">
                <a:effectLst/>
                <a:latin typeface="Calibri" panose="020F0502020204030204" pitchFamily="34" charset="0"/>
                <a:ea typeface="Calibri" panose="020F0502020204030204" pitchFamily="34" charset="0"/>
                <a:cs typeface="Calibri" panose="020F0502020204030204" pitchFamily="34" charset="0"/>
              </a:rPr>
              <a:t> output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1143000" marR="0" lvl="2" indent="-228600" algn="just">
              <a:spcBef>
                <a:spcPts val="0"/>
              </a:spcBef>
              <a:spcAft>
                <a:spcPts val="0"/>
              </a:spcAft>
              <a:buFont typeface="Wingdings" panose="05000000000000000000" pitchFamily="2" charset="2"/>
              <a:buChar char=""/>
            </a:pPr>
            <a:r>
              <a:rPr lang="en-US" sz="1300" kern="100" dirty="0">
                <a:effectLst/>
                <a:latin typeface="Calibri" panose="020F0502020204030204" pitchFamily="34" charset="0"/>
                <a:ea typeface="Calibri" panose="020F0502020204030204" pitchFamily="34" charset="0"/>
                <a:cs typeface="Calibri" panose="020F0502020204030204" pitchFamily="34" charset="0"/>
              </a:rPr>
              <a:t>Trường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hợp</a:t>
            </a:r>
            <a:r>
              <a:rPr lang="en-US" sz="1300" kern="100" dirty="0">
                <a:effectLst/>
                <a:latin typeface="Calibri" panose="020F0502020204030204" pitchFamily="34" charset="0"/>
                <a:ea typeface="Calibri" panose="020F0502020204030204" pitchFamily="34" charset="0"/>
                <a:cs typeface="Calibri" panose="020F0502020204030204" pitchFamily="34" charset="0"/>
              </a:rPr>
              <a:t> 2: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không</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tìm</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được</a:t>
            </a:r>
            <a:r>
              <a:rPr lang="en-US" sz="1300" kern="100" dirty="0">
                <a:effectLst/>
                <a:latin typeface="Calibri" panose="020F0502020204030204" pitchFamily="34" charset="0"/>
                <a:ea typeface="Calibri" panose="020F0502020204030204" pitchFamily="34" charset="0"/>
                <a:cs typeface="Calibri" panose="020F0502020204030204" pitchFamily="34" charset="0"/>
              </a:rPr>
              <a:t>, ta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sẽ</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gán</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effectLst/>
                <a:latin typeface="Calibri" panose="020F0502020204030204" pitchFamily="34" charset="0"/>
                <a:ea typeface="Calibri" panose="020F0502020204030204" pitchFamily="34" charset="0"/>
                <a:cs typeface="Calibri" panose="020F0502020204030204" pitchFamily="34" charset="0"/>
              </a:rPr>
              <a:t> W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bằng</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giá</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trị</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effectLst/>
                <a:latin typeface="Calibri" panose="020F0502020204030204" pitchFamily="34" charset="0"/>
                <a:ea typeface="Calibri" panose="020F0502020204030204" pitchFamily="34" charset="0"/>
                <a:cs typeface="Calibri" panose="020F0502020204030204" pitchFamily="34" charset="0"/>
              </a:rPr>
              <a:t> output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trước</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đó</a:t>
            </a:r>
            <a:r>
              <a:rPr lang="en-US" sz="1300" kern="100" dirty="0">
                <a:effectLst/>
                <a:latin typeface="Calibri" panose="020F0502020204030204" pitchFamily="34" charset="0"/>
                <a:ea typeface="Calibri" panose="020F0502020204030204" pitchFamily="34" charset="0"/>
                <a:cs typeface="Calibri" panose="020F0502020204030204" pitchFamily="34" charset="0"/>
              </a:rPr>
              <a:t> +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kí</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tự</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đầu</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tiên</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của</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effectLst/>
                <a:latin typeface="Calibri" panose="020F0502020204030204" pitchFamily="34" charset="0"/>
                <a:ea typeface="Calibri" panose="020F0502020204030204" pitchFamily="34" charset="0"/>
                <a:cs typeface="Calibri" panose="020F0502020204030204" pitchFamily="34" charset="0"/>
              </a:rPr>
              <a:t>đó</a:t>
            </a:r>
            <a:r>
              <a:rPr lang="en-US" sz="1300" kern="100" dirty="0">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a:spcBef>
                <a:spcPts val="0"/>
              </a:spcBef>
              <a:spcAft>
                <a:spcPts val="0"/>
              </a:spcAft>
              <a:buFont typeface="Courier New" panose="02070309020205020404" pitchFamily="49" charset="0"/>
              <a:buChar char="o"/>
            </a:pP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Thêm</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một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gồm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output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trước</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đó</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kí</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tự</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đầu</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của</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chuỗi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W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vào</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từ</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điển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a:spcBef>
                <a:spcPts val="0"/>
              </a:spcBef>
              <a:spcAft>
                <a:spcPts val="800"/>
              </a:spcAft>
              <a:buFont typeface="Courier New" panose="02070309020205020404" pitchFamily="49" charset="0"/>
              <a:buChar char="o"/>
            </a:pP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Thực</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hiện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liên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tục</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cho</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đến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khi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hết</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dữ</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liệu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cần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giải</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 </a:t>
            </a:r>
            <a:r>
              <a:rPr lang="en-US" sz="1300" kern="100" dirty="0" err="1">
                <a:solidFill>
                  <a:srgbClr val="202122"/>
                </a:solidFill>
                <a:effectLst/>
                <a:latin typeface="Calibri" panose="020F0502020204030204" pitchFamily="34" charset="0"/>
                <a:ea typeface="Calibri" panose="020F0502020204030204" pitchFamily="34" charset="0"/>
                <a:cs typeface="Calibri" panose="020F0502020204030204" pitchFamily="34" charset="0"/>
              </a:rPr>
              <a:t>nén</a:t>
            </a:r>
            <a:r>
              <a:rPr lang="en-US" sz="1300" kern="100" dirty="0">
                <a:solidFill>
                  <a:srgbClr val="202122"/>
                </a:solidFill>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568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40994" y="1538028"/>
            <a:ext cx="4496311" cy="523220"/>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t>BABAABAAA</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63913D9-F2F1-00F7-4B4E-6233CD695972}"/>
              </a:ext>
            </a:extLst>
          </p:cNvPr>
          <p:cNvPicPr>
            <a:picLocks noChangeAspect="1"/>
          </p:cNvPicPr>
          <p:nvPr/>
        </p:nvPicPr>
        <p:blipFill>
          <a:blip r:embed="rId3"/>
          <a:stretch>
            <a:fillRect/>
          </a:stretch>
        </p:blipFill>
        <p:spPr>
          <a:xfrm>
            <a:off x="941793" y="1955756"/>
            <a:ext cx="4439270" cy="3048425"/>
          </a:xfrm>
          <a:prstGeom prst="rect">
            <a:avLst/>
          </a:prstGeom>
        </p:spPr>
      </p:pic>
    </p:spTree>
    <p:extLst>
      <p:ext uri="{BB962C8B-B14F-4D97-AF65-F5344CB8AC3E}">
        <p14:creationId xmlns:p14="http://schemas.microsoft.com/office/powerpoint/2010/main" val="299941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d) </a:t>
            </a:r>
            <a:r>
              <a:rPr lang="fr-FR" sz="4000" dirty="0" err="1">
                <a:latin typeface="Calibri" panose="020F0502020204030204" pitchFamily="34" charset="0"/>
                <a:ea typeface="Calibri" panose="020F0502020204030204" pitchFamily="34" charset="0"/>
                <a:cs typeface="Calibri" panose="020F0502020204030204" pitchFamily="34" charset="0"/>
              </a:rPr>
              <a:t>Ví</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dụ</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39800" y="1537763"/>
            <a:ext cx="4496311" cy="52322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Giải </a:t>
            </a:r>
            <a:r>
              <a:rPr lang="en-US" dirty="0" err="1">
                <a:latin typeface="Calibri" panose="020F0502020204030204" pitchFamily="34" charset="0"/>
                <a:ea typeface="Calibri" panose="020F0502020204030204" pitchFamily="34" charset="0"/>
                <a:cs typeface="Calibri" panose="020F0502020204030204" pitchFamily="34" charset="0"/>
              </a:rPr>
              <a:t>nén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chuỗi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t>66 65 256 257 65 260</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5B7CF91-B128-4D73-EB85-407F6B9AAC42}"/>
              </a:ext>
            </a:extLst>
          </p:cNvPr>
          <p:cNvPicPr>
            <a:picLocks noChangeAspect="1"/>
          </p:cNvPicPr>
          <p:nvPr/>
        </p:nvPicPr>
        <p:blipFill>
          <a:blip r:embed="rId3"/>
          <a:stretch>
            <a:fillRect/>
          </a:stretch>
        </p:blipFill>
        <p:spPr>
          <a:xfrm>
            <a:off x="1013851" y="1927601"/>
            <a:ext cx="5120660" cy="2955549"/>
          </a:xfrm>
          <a:prstGeom prst="rect">
            <a:avLst/>
          </a:prstGeom>
        </p:spPr>
      </p:pic>
    </p:spTree>
    <p:extLst>
      <p:ext uri="{BB962C8B-B14F-4D97-AF65-F5344CB8AC3E}">
        <p14:creationId xmlns:p14="http://schemas.microsoft.com/office/powerpoint/2010/main" val="105423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8410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e) </a:t>
            </a:r>
            <a:r>
              <a:rPr lang="fr-FR" sz="4000" dirty="0" err="1">
                <a:latin typeface="Calibri" panose="020F0502020204030204" pitchFamily="34" charset="0"/>
                <a:ea typeface="Calibri" panose="020F0502020204030204" pitchFamily="34" charset="0"/>
                <a:cs typeface="Calibri" panose="020F0502020204030204" pitchFamily="34" charset="0"/>
              </a:rPr>
              <a:t>Hiệu</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suất</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nén</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4E8F26-BC48-1E41-0687-D9B004BEA70D}"/>
              </a:ext>
            </a:extLst>
          </p:cNvPr>
          <p:cNvSpPr txBox="1"/>
          <p:nvPr/>
        </p:nvSpPr>
        <p:spPr>
          <a:xfrm>
            <a:off x="955318" y="1771907"/>
            <a:ext cx="5388567" cy="2585323"/>
          </a:xfrm>
          <a:prstGeom prst="rect">
            <a:avLst/>
          </a:prstGeom>
          <a:noFill/>
        </p:spPr>
        <p:txBody>
          <a:bodyPr wrap="square" rtlCol="0">
            <a:spAutoFit/>
          </a:bodyPr>
          <a:lstStyle/>
          <a:p>
            <a:pPr marL="285750" indent="-285750">
              <a:buFont typeface="Arial" panose="020B060402020202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Trong thuật toán nén này, phần lớn thời gian khi bắt đầu nén chủ yếu mất vào việc tạo "từ điển". Khi "từ điển" đủ lớn, xác suất gặp chuỗi ở bộ đệm chứa trong "từ điển" tăng lên và càng nén được nhiều hơn</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Hiệu suất nén = (Kích thước dữ liệu ban đầu - Kích thước dữ liệu sau khi nén) / Kích thước dữ liệu ban đầu * 100</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5529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panose="020F0502020204030204" pitchFamily="34" charset="0"/>
                <a:ea typeface="Calibri" panose="020F0502020204030204" pitchFamily="34" charset="0"/>
                <a:cs typeface="Calibri" panose="020F0502020204030204" pitchFamily="34" charset="0"/>
              </a:rPr>
              <a:t>Triển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khai</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thuật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toán</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TextBox 1">
            <a:extLst>
              <a:ext uri="{FF2B5EF4-FFF2-40B4-BE49-F238E27FC236}">
                <a16:creationId xmlns:a16="http://schemas.microsoft.com/office/drawing/2014/main" id="{6A90347B-71DE-7C2A-266D-0A0DD07AE8CD}"/>
              </a:ext>
            </a:extLst>
          </p:cNvPr>
          <p:cNvSpPr txBox="1"/>
          <p:nvPr/>
        </p:nvSpPr>
        <p:spPr>
          <a:xfrm>
            <a:off x="4150468" y="3035031"/>
            <a:ext cx="3748391" cy="523220"/>
          </a:xfrm>
          <a:prstGeom prst="rect">
            <a:avLst/>
          </a:prstGeom>
          <a:noFill/>
        </p:spPr>
        <p:txBody>
          <a:bodyPr wrap="square" rtlCol="0">
            <a:spAutoFit/>
          </a:bodyPr>
          <a:lstStyle/>
          <a:p>
            <a:r>
              <a:rPr lang="en-US" i="1" dirty="0"/>
              <a:t>Demo: </a:t>
            </a:r>
            <a:r>
              <a:rPr lang="en-US" dirty="0">
                <a:hlinkClick r:id="rId3"/>
              </a:rPr>
              <a:t>https://jbz26.github.io/LZW_HUFFMAN/</a:t>
            </a:r>
            <a:endParaRPr lang="en-US" dirty="0"/>
          </a:p>
        </p:txBody>
      </p:sp>
    </p:spTree>
    <p:extLst>
      <p:ext uri="{BB962C8B-B14F-4D97-AF65-F5344CB8AC3E}">
        <p14:creationId xmlns:p14="http://schemas.microsoft.com/office/powerpoint/2010/main" val="316528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Huffman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90A6BE-A48A-EF6D-28B2-A8583B7D7522}"/>
              </a:ext>
            </a:extLst>
          </p:cNvPr>
          <p:cNvSpPr>
            <a:spLocks noGrp="1"/>
          </p:cNvSpPr>
          <p:nvPr>
            <p:ph type="body" idx="1"/>
          </p:nvPr>
        </p:nvSpPr>
        <p:spPr/>
        <p: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Hàm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tạo</a:t>
            </a:r>
            <a:r>
              <a:rPr lang="en-US" sz="2000" dirty="0">
                <a:latin typeface="Calibri" panose="020F0502020204030204" pitchFamily="34" charset="0"/>
                <a:ea typeface="Calibri" panose="020F0502020204030204" pitchFamily="34" charset="0"/>
                <a:cs typeface="Calibri" panose="020F0502020204030204" pitchFamily="34" charset="0"/>
              </a:rPr>
              <a:t> 1 node:</a:t>
            </a:r>
          </a:p>
        </p:txBody>
      </p:sp>
      <p:pic>
        <p:nvPicPr>
          <p:cNvPr id="4" name="Picture 3">
            <a:extLst>
              <a:ext uri="{FF2B5EF4-FFF2-40B4-BE49-F238E27FC236}">
                <a16:creationId xmlns:a16="http://schemas.microsoft.com/office/drawing/2014/main" id="{29693722-1859-0847-7BB3-7AE250A5D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2872" y="1839016"/>
            <a:ext cx="4107180" cy="1455420"/>
          </a:xfrm>
          <a:prstGeom prst="rect">
            <a:avLst/>
          </a:prstGeom>
          <a:noFill/>
          <a:ln>
            <a:noFill/>
          </a:ln>
        </p:spPr>
      </p:pic>
      <p:grpSp>
        <p:nvGrpSpPr>
          <p:cNvPr id="5" name="Google Shape;775;p38">
            <a:extLst>
              <a:ext uri="{FF2B5EF4-FFF2-40B4-BE49-F238E27FC236}">
                <a16:creationId xmlns:a16="http://schemas.microsoft.com/office/drawing/2014/main" id="{8495029A-CD51-7F5D-66B7-992BE3FF5853}"/>
              </a:ext>
            </a:extLst>
          </p:cNvPr>
          <p:cNvGrpSpPr/>
          <p:nvPr/>
        </p:nvGrpSpPr>
        <p:grpSpPr>
          <a:xfrm>
            <a:off x="0" y="2925450"/>
            <a:ext cx="1732082" cy="1375649"/>
            <a:chOff x="2735825" y="2251925"/>
            <a:chExt cx="1386775" cy="1101400"/>
          </a:xfrm>
        </p:grpSpPr>
        <p:sp>
          <p:nvSpPr>
            <p:cNvPr id="6" name="Google Shape;776;p38">
              <a:extLst>
                <a:ext uri="{FF2B5EF4-FFF2-40B4-BE49-F238E27FC236}">
                  <a16:creationId xmlns:a16="http://schemas.microsoft.com/office/drawing/2014/main" id="{9F86EE6D-13BC-86F1-F2C8-48DA93BFE5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38">
              <a:extLst>
                <a:ext uri="{FF2B5EF4-FFF2-40B4-BE49-F238E27FC236}">
                  <a16:creationId xmlns:a16="http://schemas.microsoft.com/office/drawing/2014/main" id="{44D79BD9-953C-AF1F-42AB-402EDEEF139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38">
              <a:extLst>
                <a:ext uri="{FF2B5EF4-FFF2-40B4-BE49-F238E27FC236}">
                  <a16:creationId xmlns:a16="http://schemas.microsoft.com/office/drawing/2014/main" id="{1E0EADB2-69F4-7159-05F0-2D0F01C975AA}"/>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38">
              <a:extLst>
                <a:ext uri="{FF2B5EF4-FFF2-40B4-BE49-F238E27FC236}">
                  <a16:creationId xmlns:a16="http://schemas.microsoft.com/office/drawing/2014/main" id="{5296D647-B0B2-6799-9282-ECB094F892EA}"/>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38">
              <a:extLst>
                <a:ext uri="{FF2B5EF4-FFF2-40B4-BE49-F238E27FC236}">
                  <a16:creationId xmlns:a16="http://schemas.microsoft.com/office/drawing/2014/main" id="{49CD189D-9DBE-B5CB-E54D-D4CA14CEE57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38">
              <a:extLst>
                <a:ext uri="{FF2B5EF4-FFF2-40B4-BE49-F238E27FC236}">
                  <a16:creationId xmlns:a16="http://schemas.microsoft.com/office/drawing/2014/main" id="{6019AC08-C71E-0DFE-B192-1255419010DB}"/>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38">
              <a:extLst>
                <a:ext uri="{FF2B5EF4-FFF2-40B4-BE49-F238E27FC236}">
                  <a16:creationId xmlns:a16="http://schemas.microsoft.com/office/drawing/2014/main" id="{66E412B9-D5FC-6FF5-5808-F6135F809F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38">
              <a:extLst>
                <a:ext uri="{FF2B5EF4-FFF2-40B4-BE49-F238E27FC236}">
                  <a16:creationId xmlns:a16="http://schemas.microsoft.com/office/drawing/2014/main" id="{5C691D3B-BCC9-E233-7CA4-CF70D2C18C80}"/>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38">
              <a:extLst>
                <a:ext uri="{FF2B5EF4-FFF2-40B4-BE49-F238E27FC236}">
                  <a16:creationId xmlns:a16="http://schemas.microsoft.com/office/drawing/2014/main" id="{CB364D1B-68A9-FDD7-D1E1-8E78BDF78ED8}"/>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38">
              <a:extLst>
                <a:ext uri="{FF2B5EF4-FFF2-40B4-BE49-F238E27FC236}">
                  <a16:creationId xmlns:a16="http://schemas.microsoft.com/office/drawing/2014/main" id="{90303766-6AEE-3A9A-F306-BE8B6FE1C7BE}"/>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38">
              <a:extLst>
                <a:ext uri="{FF2B5EF4-FFF2-40B4-BE49-F238E27FC236}">
                  <a16:creationId xmlns:a16="http://schemas.microsoft.com/office/drawing/2014/main" id="{93AA8565-414E-046B-FDF3-815467397DDB}"/>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38">
              <a:extLst>
                <a:ext uri="{FF2B5EF4-FFF2-40B4-BE49-F238E27FC236}">
                  <a16:creationId xmlns:a16="http://schemas.microsoft.com/office/drawing/2014/main" id="{E608FD73-0829-8FAC-24E8-7EF41E42F3E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38">
              <a:extLst>
                <a:ext uri="{FF2B5EF4-FFF2-40B4-BE49-F238E27FC236}">
                  <a16:creationId xmlns:a16="http://schemas.microsoft.com/office/drawing/2014/main" id="{3F6F0385-43CA-BAAB-1BDD-E73E85830C1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8">
              <a:extLst>
                <a:ext uri="{FF2B5EF4-FFF2-40B4-BE49-F238E27FC236}">
                  <a16:creationId xmlns:a16="http://schemas.microsoft.com/office/drawing/2014/main" id="{97AEC1E9-DE09-4F5F-6B06-E8B2021E951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8">
              <a:extLst>
                <a:ext uri="{FF2B5EF4-FFF2-40B4-BE49-F238E27FC236}">
                  <a16:creationId xmlns:a16="http://schemas.microsoft.com/office/drawing/2014/main" id="{DDF82986-DAF7-7A04-05BC-54723E7879A4}"/>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38">
              <a:extLst>
                <a:ext uri="{FF2B5EF4-FFF2-40B4-BE49-F238E27FC236}">
                  <a16:creationId xmlns:a16="http://schemas.microsoft.com/office/drawing/2014/main" id="{66A71A36-22B9-0F19-DB6E-4257592ACC0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8">
              <a:extLst>
                <a:ext uri="{FF2B5EF4-FFF2-40B4-BE49-F238E27FC236}">
                  <a16:creationId xmlns:a16="http://schemas.microsoft.com/office/drawing/2014/main" id="{D4B96DB0-1ABF-C0EB-6C59-31B83FDE71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8">
              <a:extLst>
                <a:ext uri="{FF2B5EF4-FFF2-40B4-BE49-F238E27FC236}">
                  <a16:creationId xmlns:a16="http://schemas.microsoft.com/office/drawing/2014/main" id="{6E1AE39A-B878-C0CA-CB95-BD6CB689315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8">
              <a:extLst>
                <a:ext uri="{FF2B5EF4-FFF2-40B4-BE49-F238E27FC236}">
                  <a16:creationId xmlns:a16="http://schemas.microsoft.com/office/drawing/2014/main" id="{122AA992-0FD0-B6B8-204E-ABEEFD30EA6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5;p38">
              <a:extLst>
                <a:ext uri="{FF2B5EF4-FFF2-40B4-BE49-F238E27FC236}">
                  <a16:creationId xmlns:a16="http://schemas.microsoft.com/office/drawing/2014/main" id="{CBE0503B-5D85-217E-4552-799165A2576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6;p38">
              <a:extLst>
                <a:ext uri="{FF2B5EF4-FFF2-40B4-BE49-F238E27FC236}">
                  <a16:creationId xmlns:a16="http://schemas.microsoft.com/office/drawing/2014/main" id="{D5810546-34F6-6436-EEFA-2F3E6693743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7;p38">
              <a:extLst>
                <a:ext uri="{FF2B5EF4-FFF2-40B4-BE49-F238E27FC236}">
                  <a16:creationId xmlns:a16="http://schemas.microsoft.com/office/drawing/2014/main" id="{64299B81-C3F0-3396-33EF-C033638FFDD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8;p38">
              <a:extLst>
                <a:ext uri="{FF2B5EF4-FFF2-40B4-BE49-F238E27FC236}">
                  <a16:creationId xmlns:a16="http://schemas.microsoft.com/office/drawing/2014/main" id="{D56B32E9-064B-E101-EF9D-318603285C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9;p38">
              <a:extLst>
                <a:ext uri="{FF2B5EF4-FFF2-40B4-BE49-F238E27FC236}">
                  <a16:creationId xmlns:a16="http://schemas.microsoft.com/office/drawing/2014/main" id="{9B341631-284B-5160-018F-48E2877D2904}"/>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p38">
              <a:extLst>
                <a:ext uri="{FF2B5EF4-FFF2-40B4-BE49-F238E27FC236}">
                  <a16:creationId xmlns:a16="http://schemas.microsoft.com/office/drawing/2014/main" id="{79F92DF5-1A54-A1C2-41A7-64625CF10D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1;p38">
              <a:extLst>
                <a:ext uri="{FF2B5EF4-FFF2-40B4-BE49-F238E27FC236}">
                  <a16:creationId xmlns:a16="http://schemas.microsoft.com/office/drawing/2014/main" id="{95F301C4-DCC0-AE13-E766-ACF3156F193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2;p38">
              <a:extLst>
                <a:ext uri="{FF2B5EF4-FFF2-40B4-BE49-F238E27FC236}">
                  <a16:creationId xmlns:a16="http://schemas.microsoft.com/office/drawing/2014/main" id="{EFFEC292-781C-B2EA-0AF5-8946EDD53EA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3;p38">
              <a:extLst>
                <a:ext uri="{FF2B5EF4-FFF2-40B4-BE49-F238E27FC236}">
                  <a16:creationId xmlns:a16="http://schemas.microsoft.com/office/drawing/2014/main" id="{2713E3DA-7517-4518-07E1-362D0540631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4;p38">
              <a:extLst>
                <a:ext uri="{FF2B5EF4-FFF2-40B4-BE49-F238E27FC236}">
                  <a16:creationId xmlns:a16="http://schemas.microsoft.com/office/drawing/2014/main" id="{DD52089F-37C9-8066-E65C-06FDD452457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5;p38">
              <a:extLst>
                <a:ext uri="{FF2B5EF4-FFF2-40B4-BE49-F238E27FC236}">
                  <a16:creationId xmlns:a16="http://schemas.microsoft.com/office/drawing/2014/main" id="{79CFF916-6856-BFE7-7C5F-FCFAC94F7856}"/>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6;p38">
              <a:extLst>
                <a:ext uri="{FF2B5EF4-FFF2-40B4-BE49-F238E27FC236}">
                  <a16:creationId xmlns:a16="http://schemas.microsoft.com/office/drawing/2014/main" id="{EB393619-09F3-FCEC-DAEB-94CE6B95D222}"/>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7;p38">
              <a:extLst>
                <a:ext uri="{FF2B5EF4-FFF2-40B4-BE49-F238E27FC236}">
                  <a16:creationId xmlns:a16="http://schemas.microsoft.com/office/drawing/2014/main" id="{BF80D5D5-B51F-70DF-4DA8-1C81D6F79F1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8;p38">
              <a:extLst>
                <a:ext uri="{FF2B5EF4-FFF2-40B4-BE49-F238E27FC236}">
                  <a16:creationId xmlns:a16="http://schemas.microsoft.com/office/drawing/2014/main" id="{6483CEAA-BFD5-7970-970C-8A2EC5EB57AC}"/>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9;p38">
              <a:extLst>
                <a:ext uri="{FF2B5EF4-FFF2-40B4-BE49-F238E27FC236}">
                  <a16:creationId xmlns:a16="http://schemas.microsoft.com/office/drawing/2014/main" id="{18CEC093-B927-39F0-51AF-C92565EE968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p38">
              <a:extLst>
                <a:ext uri="{FF2B5EF4-FFF2-40B4-BE49-F238E27FC236}">
                  <a16:creationId xmlns:a16="http://schemas.microsoft.com/office/drawing/2014/main" id="{812E8D18-5141-47EE-B1BF-6A26A80BCB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p38">
              <a:extLst>
                <a:ext uri="{FF2B5EF4-FFF2-40B4-BE49-F238E27FC236}">
                  <a16:creationId xmlns:a16="http://schemas.microsoft.com/office/drawing/2014/main" id="{0DD9945B-7BD7-E79F-6B92-6C4492CC0A2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p38">
              <a:extLst>
                <a:ext uri="{FF2B5EF4-FFF2-40B4-BE49-F238E27FC236}">
                  <a16:creationId xmlns:a16="http://schemas.microsoft.com/office/drawing/2014/main" id="{1A2D674F-FE7A-7926-6DA5-26C4D3C377C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3;p38">
              <a:extLst>
                <a:ext uri="{FF2B5EF4-FFF2-40B4-BE49-F238E27FC236}">
                  <a16:creationId xmlns:a16="http://schemas.microsoft.com/office/drawing/2014/main" id="{6AE245B9-97A9-EAAE-3934-DBCB24AE8F3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4;p38">
              <a:extLst>
                <a:ext uri="{FF2B5EF4-FFF2-40B4-BE49-F238E27FC236}">
                  <a16:creationId xmlns:a16="http://schemas.microsoft.com/office/drawing/2014/main" id="{49744DCE-FF56-78BF-40A8-958EBBF548F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5;p38">
              <a:extLst>
                <a:ext uri="{FF2B5EF4-FFF2-40B4-BE49-F238E27FC236}">
                  <a16:creationId xmlns:a16="http://schemas.microsoft.com/office/drawing/2014/main" id="{5180B89C-95A9-6EFE-F29C-483349DA9DF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6;p38">
              <a:extLst>
                <a:ext uri="{FF2B5EF4-FFF2-40B4-BE49-F238E27FC236}">
                  <a16:creationId xmlns:a16="http://schemas.microsoft.com/office/drawing/2014/main" id="{7DA92501-5B73-0117-DFB2-CF620FE57A87}"/>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7;p38">
              <a:extLst>
                <a:ext uri="{FF2B5EF4-FFF2-40B4-BE49-F238E27FC236}">
                  <a16:creationId xmlns:a16="http://schemas.microsoft.com/office/drawing/2014/main" id="{F321AE97-23CA-F170-AF73-7E0676FEFED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8;p38">
              <a:extLst>
                <a:ext uri="{FF2B5EF4-FFF2-40B4-BE49-F238E27FC236}">
                  <a16:creationId xmlns:a16="http://schemas.microsoft.com/office/drawing/2014/main" id="{FCCFEAB7-AF85-67AB-2D6C-4CAE45E25D8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9;p38">
              <a:extLst>
                <a:ext uri="{FF2B5EF4-FFF2-40B4-BE49-F238E27FC236}">
                  <a16:creationId xmlns:a16="http://schemas.microsoft.com/office/drawing/2014/main" id="{C7E3F09C-0E60-7590-0598-564BB04151E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0;p38">
              <a:extLst>
                <a:ext uri="{FF2B5EF4-FFF2-40B4-BE49-F238E27FC236}">
                  <a16:creationId xmlns:a16="http://schemas.microsoft.com/office/drawing/2014/main" id="{91A9DD97-D015-195F-36A6-DC8D531EC03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1;p38">
              <a:extLst>
                <a:ext uri="{FF2B5EF4-FFF2-40B4-BE49-F238E27FC236}">
                  <a16:creationId xmlns:a16="http://schemas.microsoft.com/office/drawing/2014/main" id="{11242AC2-A972-BA70-9FC9-48BF3E6A907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2;p38">
              <a:extLst>
                <a:ext uri="{FF2B5EF4-FFF2-40B4-BE49-F238E27FC236}">
                  <a16:creationId xmlns:a16="http://schemas.microsoft.com/office/drawing/2014/main" id="{CB1545F6-1A70-8166-F3CF-89F1C36F604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3;p38">
              <a:extLst>
                <a:ext uri="{FF2B5EF4-FFF2-40B4-BE49-F238E27FC236}">
                  <a16:creationId xmlns:a16="http://schemas.microsoft.com/office/drawing/2014/main" id="{75740FB5-2183-D874-7245-4CC3D3ABDB1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4;p38">
              <a:extLst>
                <a:ext uri="{FF2B5EF4-FFF2-40B4-BE49-F238E27FC236}">
                  <a16:creationId xmlns:a16="http://schemas.microsoft.com/office/drawing/2014/main" id="{DAFAF805-89D9-88BF-AEB4-44130D3350D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5;p38">
              <a:extLst>
                <a:ext uri="{FF2B5EF4-FFF2-40B4-BE49-F238E27FC236}">
                  <a16:creationId xmlns:a16="http://schemas.microsoft.com/office/drawing/2014/main" id="{32F13B43-B813-B5A3-222E-282EE44BC11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6;p38">
              <a:extLst>
                <a:ext uri="{FF2B5EF4-FFF2-40B4-BE49-F238E27FC236}">
                  <a16:creationId xmlns:a16="http://schemas.microsoft.com/office/drawing/2014/main" id="{27F2280A-199F-7AFF-19C4-17DF153DD70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7;p38">
              <a:extLst>
                <a:ext uri="{FF2B5EF4-FFF2-40B4-BE49-F238E27FC236}">
                  <a16:creationId xmlns:a16="http://schemas.microsoft.com/office/drawing/2014/main" id="{75737B3A-B6B7-B19C-78B7-F8507EB2294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8;p38">
              <a:extLst>
                <a:ext uri="{FF2B5EF4-FFF2-40B4-BE49-F238E27FC236}">
                  <a16:creationId xmlns:a16="http://schemas.microsoft.com/office/drawing/2014/main" id="{96F0933D-C644-F824-76B9-71F619B9021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9;p38">
              <a:extLst>
                <a:ext uri="{FF2B5EF4-FFF2-40B4-BE49-F238E27FC236}">
                  <a16:creationId xmlns:a16="http://schemas.microsoft.com/office/drawing/2014/main" id="{A41172BC-21A7-7863-5573-532AFB6686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0;p38">
              <a:extLst>
                <a:ext uri="{FF2B5EF4-FFF2-40B4-BE49-F238E27FC236}">
                  <a16:creationId xmlns:a16="http://schemas.microsoft.com/office/drawing/2014/main" id="{A235BFAD-4E43-DDA3-CB15-CF5AB56151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1;p38">
              <a:extLst>
                <a:ext uri="{FF2B5EF4-FFF2-40B4-BE49-F238E27FC236}">
                  <a16:creationId xmlns:a16="http://schemas.microsoft.com/office/drawing/2014/main" id="{D40E1161-8B64-D9A0-B1E9-121A28B88E8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2;p38">
              <a:extLst>
                <a:ext uri="{FF2B5EF4-FFF2-40B4-BE49-F238E27FC236}">
                  <a16:creationId xmlns:a16="http://schemas.microsoft.com/office/drawing/2014/main" id="{FB880962-2D01-44E4-375A-E05332576A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3;p38">
              <a:extLst>
                <a:ext uri="{FF2B5EF4-FFF2-40B4-BE49-F238E27FC236}">
                  <a16:creationId xmlns:a16="http://schemas.microsoft.com/office/drawing/2014/main" id="{061E7BE7-FB2D-1AE1-F1D3-7A478F7647E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38">
              <a:extLst>
                <a:ext uri="{FF2B5EF4-FFF2-40B4-BE49-F238E27FC236}">
                  <a16:creationId xmlns:a16="http://schemas.microsoft.com/office/drawing/2014/main" id="{B9499F38-962B-B086-0219-1AE6E606095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38">
              <a:extLst>
                <a:ext uri="{FF2B5EF4-FFF2-40B4-BE49-F238E27FC236}">
                  <a16:creationId xmlns:a16="http://schemas.microsoft.com/office/drawing/2014/main" id="{7E25C36B-E800-2494-E890-48D14D7B6CD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38">
              <a:extLst>
                <a:ext uri="{FF2B5EF4-FFF2-40B4-BE49-F238E27FC236}">
                  <a16:creationId xmlns:a16="http://schemas.microsoft.com/office/drawing/2014/main" id="{60002D97-723A-E216-829B-B9B024B03F3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38">
              <a:extLst>
                <a:ext uri="{FF2B5EF4-FFF2-40B4-BE49-F238E27FC236}">
                  <a16:creationId xmlns:a16="http://schemas.microsoft.com/office/drawing/2014/main" id="{8D1B6B8F-5272-4DDB-EFDD-C05EC81E4361}"/>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38">
              <a:extLst>
                <a:ext uri="{FF2B5EF4-FFF2-40B4-BE49-F238E27FC236}">
                  <a16:creationId xmlns:a16="http://schemas.microsoft.com/office/drawing/2014/main" id="{1677070D-3D0B-EE39-AF84-88DD0AF83E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38">
              <a:extLst>
                <a:ext uri="{FF2B5EF4-FFF2-40B4-BE49-F238E27FC236}">
                  <a16:creationId xmlns:a16="http://schemas.microsoft.com/office/drawing/2014/main" id="{9DD8B833-E9D8-176A-EF6B-C62F38FE249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38">
              <a:extLst>
                <a:ext uri="{FF2B5EF4-FFF2-40B4-BE49-F238E27FC236}">
                  <a16:creationId xmlns:a16="http://schemas.microsoft.com/office/drawing/2014/main" id="{22F21A0C-25F5-9568-C541-86EA720E4A6B}"/>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1;p38">
              <a:extLst>
                <a:ext uri="{FF2B5EF4-FFF2-40B4-BE49-F238E27FC236}">
                  <a16:creationId xmlns:a16="http://schemas.microsoft.com/office/drawing/2014/main" id="{68E2332D-7AAB-0E31-AD1C-2FD97E245E2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2;p38">
              <a:extLst>
                <a:ext uri="{FF2B5EF4-FFF2-40B4-BE49-F238E27FC236}">
                  <a16:creationId xmlns:a16="http://schemas.microsoft.com/office/drawing/2014/main" id="{1B727D9E-4259-AE4C-B5ED-68A9CB899C85}"/>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3;p38">
              <a:extLst>
                <a:ext uri="{FF2B5EF4-FFF2-40B4-BE49-F238E27FC236}">
                  <a16:creationId xmlns:a16="http://schemas.microsoft.com/office/drawing/2014/main" id="{54EDBAA0-07FD-AAF3-A895-A70221FE75B1}"/>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4;p38">
              <a:extLst>
                <a:ext uri="{FF2B5EF4-FFF2-40B4-BE49-F238E27FC236}">
                  <a16:creationId xmlns:a16="http://schemas.microsoft.com/office/drawing/2014/main" id="{0ACCE285-1522-3CFD-4805-A5CAAD55D3D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5;p38">
              <a:extLst>
                <a:ext uri="{FF2B5EF4-FFF2-40B4-BE49-F238E27FC236}">
                  <a16:creationId xmlns:a16="http://schemas.microsoft.com/office/drawing/2014/main" id="{B7A3021F-7A00-E32F-DDDE-8638480D38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46;p38">
              <a:extLst>
                <a:ext uri="{FF2B5EF4-FFF2-40B4-BE49-F238E27FC236}">
                  <a16:creationId xmlns:a16="http://schemas.microsoft.com/office/drawing/2014/main" id="{1D508CAA-96D1-5240-FAB4-35744BB31ED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47;p38">
              <a:extLst>
                <a:ext uri="{FF2B5EF4-FFF2-40B4-BE49-F238E27FC236}">
                  <a16:creationId xmlns:a16="http://schemas.microsoft.com/office/drawing/2014/main" id="{9652835A-8CAE-4950-8C61-162167B7283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48;p38">
              <a:extLst>
                <a:ext uri="{FF2B5EF4-FFF2-40B4-BE49-F238E27FC236}">
                  <a16:creationId xmlns:a16="http://schemas.microsoft.com/office/drawing/2014/main" id="{0E679479-8A19-708C-30C4-07EB5A8FC7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49;p38">
              <a:extLst>
                <a:ext uri="{FF2B5EF4-FFF2-40B4-BE49-F238E27FC236}">
                  <a16:creationId xmlns:a16="http://schemas.microsoft.com/office/drawing/2014/main" id="{770087EB-1E74-F45E-324A-EEDD6C3179B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0;p38">
              <a:extLst>
                <a:ext uri="{FF2B5EF4-FFF2-40B4-BE49-F238E27FC236}">
                  <a16:creationId xmlns:a16="http://schemas.microsoft.com/office/drawing/2014/main" id="{7F42E3A0-57E7-C455-94B2-63BE79A80FE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1;p38">
              <a:extLst>
                <a:ext uri="{FF2B5EF4-FFF2-40B4-BE49-F238E27FC236}">
                  <a16:creationId xmlns:a16="http://schemas.microsoft.com/office/drawing/2014/main" id="{F4F5B9C9-E4D4-7952-7372-4B38EB0D0A4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2;p38">
              <a:extLst>
                <a:ext uri="{FF2B5EF4-FFF2-40B4-BE49-F238E27FC236}">
                  <a16:creationId xmlns:a16="http://schemas.microsoft.com/office/drawing/2014/main" id="{181ABAC5-0905-B992-CA97-14FFE1526C41}"/>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3;p38">
              <a:extLst>
                <a:ext uri="{FF2B5EF4-FFF2-40B4-BE49-F238E27FC236}">
                  <a16:creationId xmlns:a16="http://schemas.microsoft.com/office/drawing/2014/main" id="{0B54E6FA-3A03-27E4-85F8-9BBE40746C4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4;p38">
              <a:extLst>
                <a:ext uri="{FF2B5EF4-FFF2-40B4-BE49-F238E27FC236}">
                  <a16:creationId xmlns:a16="http://schemas.microsoft.com/office/drawing/2014/main" id="{464F7B06-4353-CF9B-569C-2DC784359E1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5;p38">
              <a:extLst>
                <a:ext uri="{FF2B5EF4-FFF2-40B4-BE49-F238E27FC236}">
                  <a16:creationId xmlns:a16="http://schemas.microsoft.com/office/drawing/2014/main" id="{B23D7859-4409-2D5B-F811-072C6AEC570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56;p38">
              <a:extLst>
                <a:ext uri="{FF2B5EF4-FFF2-40B4-BE49-F238E27FC236}">
                  <a16:creationId xmlns:a16="http://schemas.microsoft.com/office/drawing/2014/main" id="{62F311ED-B941-EB0F-866F-C91ABB138A85}"/>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57;p38">
              <a:extLst>
                <a:ext uri="{FF2B5EF4-FFF2-40B4-BE49-F238E27FC236}">
                  <a16:creationId xmlns:a16="http://schemas.microsoft.com/office/drawing/2014/main" id="{37B2605F-616B-F5BD-6963-A8FBC8A8BF80}"/>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58;p38">
              <a:extLst>
                <a:ext uri="{FF2B5EF4-FFF2-40B4-BE49-F238E27FC236}">
                  <a16:creationId xmlns:a16="http://schemas.microsoft.com/office/drawing/2014/main" id="{A983DAD9-685F-5F47-60B3-A7DA8E427CC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3388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Huffman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90A6BE-A48A-EF6D-28B2-A8583B7D7522}"/>
              </a:ext>
            </a:extLst>
          </p:cNvPr>
          <p:cNvSpPr>
            <a:spLocks noGrp="1"/>
          </p:cNvSpPr>
          <p:nvPr>
            <p:ph type="body" idx="1"/>
          </p:nvPr>
        </p:nvSpPr>
        <p:spPr/>
        <p: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Hàm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tạo</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cây</a:t>
            </a:r>
            <a:r>
              <a:rPr lang="en-US" sz="2000" dirty="0">
                <a:latin typeface="Calibri" panose="020F0502020204030204" pitchFamily="34" charset="0"/>
                <a:ea typeface="Calibri" panose="020F0502020204030204" pitchFamily="34" charset="0"/>
                <a:cs typeface="Calibri" panose="020F0502020204030204" pitchFamily="34" charset="0"/>
              </a:rPr>
              <a:t> Huffman:</a:t>
            </a:r>
          </a:p>
        </p:txBody>
      </p:sp>
      <p:grpSp>
        <p:nvGrpSpPr>
          <p:cNvPr id="5" name="Google Shape;775;p38">
            <a:extLst>
              <a:ext uri="{FF2B5EF4-FFF2-40B4-BE49-F238E27FC236}">
                <a16:creationId xmlns:a16="http://schemas.microsoft.com/office/drawing/2014/main" id="{8495029A-CD51-7F5D-66B7-992BE3FF5853}"/>
              </a:ext>
            </a:extLst>
          </p:cNvPr>
          <p:cNvGrpSpPr/>
          <p:nvPr/>
        </p:nvGrpSpPr>
        <p:grpSpPr>
          <a:xfrm>
            <a:off x="0" y="2925450"/>
            <a:ext cx="1732082" cy="1375649"/>
            <a:chOff x="2735825" y="2251925"/>
            <a:chExt cx="1386775" cy="1101400"/>
          </a:xfrm>
        </p:grpSpPr>
        <p:sp>
          <p:nvSpPr>
            <p:cNvPr id="6" name="Google Shape;776;p38">
              <a:extLst>
                <a:ext uri="{FF2B5EF4-FFF2-40B4-BE49-F238E27FC236}">
                  <a16:creationId xmlns:a16="http://schemas.microsoft.com/office/drawing/2014/main" id="{9F86EE6D-13BC-86F1-F2C8-48DA93BFE5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38">
              <a:extLst>
                <a:ext uri="{FF2B5EF4-FFF2-40B4-BE49-F238E27FC236}">
                  <a16:creationId xmlns:a16="http://schemas.microsoft.com/office/drawing/2014/main" id="{44D79BD9-953C-AF1F-42AB-402EDEEF139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38">
              <a:extLst>
                <a:ext uri="{FF2B5EF4-FFF2-40B4-BE49-F238E27FC236}">
                  <a16:creationId xmlns:a16="http://schemas.microsoft.com/office/drawing/2014/main" id="{1E0EADB2-69F4-7159-05F0-2D0F01C975AA}"/>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38">
              <a:extLst>
                <a:ext uri="{FF2B5EF4-FFF2-40B4-BE49-F238E27FC236}">
                  <a16:creationId xmlns:a16="http://schemas.microsoft.com/office/drawing/2014/main" id="{5296D647-B0B2-6799-9282-ECB094F892EA}"/>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38">
              <a:extLst>
                <a:ext uri="{FF2B5EF4-FFF2-40B4-BE49-F238E27FC236}">
                  <a16:creationId xmlns:a16="http://schemas.microsoft.com/office/drawing/2014/main" id="{49CD189D-9DBE-B5CB-E54D-D4CA14CEE57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38">
              <a:extLst>
                <a:ext uri="{FF2B5EF4-FFF2-40B4-BE49-F238E27FC236}">
                  <a16:creationId xmlns:a16="http://schemas.microsoft.com/office/drawing/2014/main" id="{6019AC08-C71E-0DFE-B192-1255419010DB}"/>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38">
              <a:extLst>
                <a:ext uri="{FF2B5EF4-FFF2-40B4-BE49-F238E27FC236}">
                  <a16:creationId xmlns:a16="http://schemas.microsoft.com/office/drawing/2014/main" id="{66E412B9-D5FC-6FF5-5808-F6135F809F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38">
              <a:extLst>
                <a:ext uri="{FF2B5EF4-FFF2-40B4-BE49-F238E27FC236}">
                  <a16:creationId xmlns:a16="http://schemas.microsoft.com/office/drawing/2014/main" id="{5C691D3B-BCC9-E233-7CA4-CF70D2C18C80}"/>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38">
              <a:extLst>
                <a:ext uri="{FF2B5EF4-FFF2-40B4-BE49-F238E27FC236}">
                  <a16:creationId xmlns:a16="http://schemas.microsoft.com/office/drawing/2014/main" id="{CB364D1B-68A9-FDD7-D1E1-8E78BDF78ED8}"/>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38">
              <a:extLst>
                <a:ext uri="{FF2B5EF4-FFF2-40B4-BE49-F238E27FC236}">
                  <a16:creationId xmlns:a16="http://schemas.microsoft.com/office/drawing/2014/main" id="{90303766-6AEE-3A9A-F306-BE8B6FE1C7BE}"/>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38">
              <a:extLst>
                <a:ext uri="{FF2B5EF4-FFF2-40B4-BE49-F238E27FC236}">
                  <a16:creationId xmlns:a16="http://schemas.microsoft.com/office/drawing/2014/main" id="{93AA8565-414E-046B-FDF3-815467397DDB}"/>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38">
              <a:extLst>
                <a:ext uri="{FF2B5EF4-FFF2-40B4-BE49-F238E27FC236}">
                  <a16:creationId xmlns:a16="http://schemas.microsoft.com/office/drawing/2014/main" id="{E608FD73-0829-8FAC-24E8-7EF41E42F3E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38">
              <a:extLst>
                <a:ext uri="{FF2B5EF4-FFF2-40B4-BE49-F238E27FC236}">
                  <a16:creationId xmlns:a16="http://schemas.microsoft.com/office/drawing/2014/main" id="{3F6F0385-43CA-BAAB-1BDD-E73E85830C1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8">
              <a:extLst>
                <a:ext uri="{FF2B5EF4-FFF2-40B4-BE49-F238E27FC236}">
                  <a16:creationId xmlns:a16="http://schemas.microsoft.com/office/drawing/2014/main" id="{97AEC1E9-DE09-4F5F-6B06-E8B2021E951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8">
              <a:extLst>
                <a:ext uri="{FF2B5EF4-FFF2-40B4-BE49-F238E27FC236}">
                  <a16:creationId xmlns:a16="http://schemas.microsoft.com/office/drawing/2014/main" id="{DDF82986-DAF7-7A04-05BC-54723E7879A4}"/>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38">
              <a:extLst>
                <a:ext uri="{FF2B5EF4-FFF2-40B4-BE49-F238E27FC236}">
                  <a16:creationId xmlns:a16="http://schemas.microsoft.com/office/drawing/2014/main" id="{66A71A36-22B9-0F19-DB6E-4257592ACC0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8">
              <a:extLst>
                <a:ext uri="{FF2B5EF4-FFF2-40B4-BE49-F238E27FC236}">
                  <a16:creationId xmlns:a16="http://schemas.microsoft.com/office/drawing/2014/main" id="{D4B96DB0-1ABF-C0EB-6C59-31B83FDE71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8">
              <a:extLst>
                <a:ext uri="{FF2B5EF4-FFF2-40B4-BE49-F238E27FC236}">
                  <a16:creationId xmlns:a16="http://schemas.microsoft.com/office/drawing/2014/main" id="{6E1AE39A-B878-C0CA-CB95-BD6CB689315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8">
              <a:extLst>
                <a:ext uri="{FF2B5EF4-FFF2-40B4-BE49-F238E27FC236}">
                  <a16:creationId xmlns:a16="http://schemas.microsoft.com/office/drawing/2014/main" id="{122AA992-0FD0-B6B8-204E-ABEEFD30EA6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5;p38">
              <a:extLst>
                <a:ext uri="{FF2B5EF4-FFF2-40B4-BE49-F238E27FC236}">
                  <a16:creationId xmlns:a16="http://schemas.microsoft.com/office/drawing/2014/main" id="{CBE0503B-5D85-217E-4552-799165A2576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6;p38">
              <a:extLst>
                <a:ext uri="{FF2B5EF4-FFF2-40B4-BE49-F238E27FC236}">
                  <a16:creationId xmlns:a16="http://schemas.microsoft.com/office/drawing/2014/main" id="{D5810546-34F6-6436-EEFA-2F3E6693743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7;p38">
              <a:extLst>
                <a:ext uri="{FF2B5EF4-FFF2-40B4-BE49-F238E27FC236}">
                  <a16:creationId xmlns:a16="http://schemas.microsoft.com/office/drawing/2014/main" id="{64299B81-C3F0-3396-33EF-C033638FFDD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8;p38">
              <a:extLst>
                <a:ext uri="{FF2B5EF4-FFF2-40B4-BE49-F238E27FC236}">
                  <a16:creationId xmlns:a16="http://schemas.microsoft.com/office/drawing/2014/main" id="{D56B32E9-064B-E101-EF9D-318603285C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9;p38">
              <a:extLst>
                <a:ext uri="{FF2B5EF4-FFF2-40B4-BE49-F238E27FC236}">
                  <a16:creationId xmlns:a16="http://schemas.microsoft.com/office/drawing/2014/main" id="{9B341631-284B-5160-018F-48E2877D2904}"/>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p38">
              <a:extLst>
                <a:ext uri="{FF2B5EF4-FFF2-40B4-BE49-F238E27FC236}">
                  <a16:creationId xmlns:a16="http://schemas.microsoft.com/office/drawing/2014/main" id="{79F92DF5-1A54-A1C2-41A7-64625CF10D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1;p38">
              <a:extLst>
                <a:ext uri="{FF2B5EF4-FFF2-40B4-BE49-F238E27FC236}">
                  <a16:creationId xmlns:a16="http://schemas.microsoft.com/office/drawing/2014/main" id="{95F301C4-DCC0-AE13-E766-ACF3156F193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2;p38">
              <a:extLst>
                <a:ext uri="{FF2B5EF4-FFF2-40B4-BE49-F238E27FC236}">
                  <a16:creationId xmlns:a16="http://schemas.microsoft.com/office/drawing/2014/main" id="{EFFEC292-781C-B2EA-0AF5-8946EDD53EA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3;p38">
              <a:extLst>
                <a:ext uri="{FF2B5EF4-FFF2-40B4-BE49-F238E27FC236}">
                  <a16:creationId xmlns:a16="http://schemas.microsoft.com/office/drawing/2014/main" id="{2713E3DA-7517-4518-07E1-362D0540631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4;p38">
              <a:extLst>
                <a:ext uri="{FF2B5EF4-FFF2-40B4-BE49-F238E27FC236}">
                  <a16:creationId xmlns:a16="http://schemas.microsoft.com/office/drawing/2014/main" id="{DD52089F-37C9-8066-E65C-06FDD452457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5;p38">
              <a:extLst>
                <a:ext uri="{FF2B5EF4-FFF2-40B4-BE49-F238E27FC236}">
                  <a16:creationId xmlns:a16="http://schemas.microsoft.com/office/drawing/2014/main" id="{79CFF916-6856-BFE7-7C5F-FCFAC94F7856}"/>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6;p38">
              <a:extLst>
                <a:ext uri="{FF2B5EF4-FFF2-40B4-BE49-F238E27FC236}">
                  <a16:creationId xmlns:a16="http://schemas.microsoft.com/office/drawing/2014/main" id="{EB393619-09F3-FCEC-DAEB-94CE6B95D222}"/>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7;p38">
              <a:extLst>
                <a:ext uri="{FF2B5EF4-FFF2-40B4-BE49-F238E27FC236}">
                  <a16:creationId xmlns:a16="http://schemas.microsoft.com/office/drawing/2014/main" id="{BF80D5D5-B51F-70DF-4DA8-1C81D6F79F1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8;p38">
              <a:extLst>
                <a:ext uri="{FF2B5EF4-FFF2-40B4-BE49-F238E27FC236}">
                  <a16:creationId xmlns:a16="http://schemas.microsoft.com/office/drawing/2014/main" id="{6483CEAA-BFD5-7970-970C-8A2EC5EB57AC}"/>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9;p38">
              <a:extLst>
                <a:ext uri="{FF2B5EF4-FFF2-40B4-BE49-F238E27FC236}">
                  <a16:creationId xmlns:a16="http://schemas.microsoft.com/office/drawing/2014/main" id="{18CEC093-B927-39F0-51AF-C92565EE968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p38">
              <a:extLst>
                <a:ext uri="{FF2B5EF4-FFF2-40B4-BE49-F238E27FC236}">
                  <a16:creationId xmlns:a16="http://schemas.microsoft.com/office/drawing/2014/main" id="{812E8D18-5141-47EE-B1BF-6A26A80BCB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p38">
              <a:extLst>
                <a:ext uri="{FF2B5EF4-FFF2-40B4-BE49-F238E27FC236}">
                  <a16:creationId xmlns:a16="http://schemas.microsoft.com/office/drawing/2014/main" id="{0DD9945B-7BD7-E79F-6B92-6C4492CC0A2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p38">
              <a:extLst>
                <a:ext uri="{FF2B5EF4-FFF2-40B4-BE49-F238E27FC236}">
                  <a16:creationId xmlns:a16="http://schemas.microsoft.com/office/drawing/2014/main" id="{1A2D674F-FE7A-7926-6DA5-26C4D3C377C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3;p38">
              <a:extLst>
                <a:ext uri="{FF2B5EF4-FFF2-40B4-BE49-F238E27FC236}">
                  <a16:creationId xmlns:a16="http://schemas.microsoft.com/office/drawing/2014/main" id="{6AE245B9-97A9-EAAE-3934-DBCB24AE8F3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4;p38">
              <a:extLst>
                <a:ext uri="{FF2B5EF4-FFF2-40B4-BE49-F238E27FC236}">
                  <a16:creationId xmlns:a16="http://schemas.microsoft.com/office/drawing/2014/main" id="{49744DCE-FF56-78BF-40A8-958EBBF548F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5;p38">
              <a:extLst>
                <a:ext uri="{FF2B5EF4-FFF2-40B4-BE49-F238E27FC236}">
                  <a16:creationId xmlns:a16="http://schemas.microsoft.com/office/drawing/2014/main" id="{5180B89C-95A9-6EFE-F29C-483349DA9DF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6;p38">
              <a:extLst>
                <a:ext uri="{FF2B5EF4-FFF2-40B4-BE49-F238E27FC236}">
                  <a16:creationId xmlns:a16="http://schemas.microsoft.com/office/drawing/2014/main" id="{7DA92501-5B73-0117-DFB2-CF620FE57A87}"/>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7;p38">
              <a:extLst>
                <a:ext uri="{FF2B5EF4-FFF2-40B4-BE49-F238E27FC236}">
                  <a16:creationId xmlns:a16="http://schemas.microsoft.com/office/drawing/2014/main" id="{F321AE97-23CA-F170-AF73-7E0676FEFED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8;p38">
              <a:extLst>
                <a:ext uri="{FF2B5EF4-FFF2-40B4-BE49-F238E27FC236}">
                  <a16:creationId xmlns:a16="http://schemas.microsoft.com/office/drawing/2014/main" id="{FCCFEAB7-AF85-67AB-2D6C-4CAE45E25D8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9;p38">
              <a:extLst>
                <a:ext uri="{FF2B5EF4-FFF2-40B4-BE49-F238E27FC236}">
                  <a16:creationId xmlns:a16="http://schemas.microsoft.com/office/drawing/2014/main" id="{C7E3F09C-0E60-7590-0598-564BB04151E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0;p38">
              <a:extLst>
                <a:ext uri="{FF2B5EF4-FFF2-40B4-BE49-F238E27FC236}">
                  <a16:creationId xmlns:a16="http://schemas.microsoft.com/office/drawing/2014/main" id="{91A9DD97-D015-195F-36A6-DC8D531EC03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1;p38">
              <a:extLst>
                <a:ext uri="{FF2B5EF4-FFF2-40B4-BE49-F238E27FC236}">
                  <a16:creationId xmlns:a16="http://schemas.microsoft.com/office/drawing/2014/main" id="{11242AC2-A972-BA70-9FC9-48BF3E6A907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2;p38">
              <a:extLst>
                <a:ext uri="{FF2B5EF4-FFF2-40B4-BE49-F238E27FC236}">
                  <a16:creationId xmlns:a16="http://schemas.microsoft.com/office/drawing/2014/main" id="{CB1545F6-1A70-8166-F3CF-89F1C36F604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3;p38">
              <a:extLst>
                <a:ext uri="{FF2B5EF4-FFF2-40B4-BE49-F238E27FC236}">
                  <a16:creationId xmlns:a16="http://schemas.microsoft.com/office/drawing/2014/main" id="{75740FB5-2183-D874-7245-4CC3D3ABDB1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4;p38">
              <a:extLst>
                <a:ext uri="{FF2B5EF4-FFF2-40B4-BE49-F238E27FC236}">
                  <a16:creationId xmlns:a16="http://schemas.microsoft.com/office/drawing/2014/main" id="{DAFAF805-89D9-88BF-AEB4-44130D3350D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5;p38">
              <a:extLst>
                <a:ext uri="{FF2B5EF4-FFF2-40B4-BE49-F238E27FC236}">
                  <a16:creationId xmlns:a16="http://schemas.microsoft.com/office/drawing/2014/main" id="{32F13B43-B813-B5A3-222E-282EE44BC11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6;p38">
              <a:extLst>
                <a:ext uri="{FF2B5EF4-FFF2-40B4-BE49-F238E27FC236}">
                  <a16:creationId xmlns:a16="http://schemas.microsoft.com/office/drawing/2014/main" id="{27F2280A-199F-7AFF-19C4-17DF153DD70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7;p38">
              <a:extLst>
                <a:ext uri="{FF2B5EF4-FFF2-40B4-BE49-F238E27FC236}">
                  <a16:creationId xmlns:a16="http://schemas.microsoft.com/office/drawing/2014/main" id="{75737B3A-B6B7-B19C-78B7-F8507EB2294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8;p38">
              <a:extLst>
                <a:ext uri="{FF2B5EF4-FFF2-40B4-BE49-F238E27FC236}">
                  <a16:creationId xmlns:a16="http://schemas.microsoft.com/office/drawing/2014/main" id="{96F0933D-C644-F824-76B9-71F619B9021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9;p38">
              <a:extLst>
                <a:ext uri="{FF2B5EF4-FFF2-40B4-BE49-F238E27FC236}">
                  <a16:creationId xmlns:a16="http://schemas.microsoft.com/office/drawing/2014/main" id="{A41172BC-21A7-7863-5573-532AFB6686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0;p38">
              <a:extLst>
                <a:ext uri="{FF2B5EF4-FFF2-40B4-BE49-F238E27FC236}">
                  <a16:creationId xmlns:a16="http://schemas.microsoft.com/office/drawing/2014/main" id="{A235BFAD-4E43-DDA3-CB15-CF5AB56151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1;p38">
              <a:extLst>
                <a:ext uri="{FF2B5EF4-FFF2-40B4-BE49-F238E27FC236}">
                  <a16:creationId xmlns:a16="http://schemas.microsoft.com/office/drawing/2014/main" id="{D40E1161-8B64-D9A0-B1E9-121A28B88E8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2;p38">
              <a:extLst>
                <a:ext uri="{FF2B5EF4-FFF2-40B4-BE49-F238E27FC236}">
                  <a16:creationId xmlns:a16="http://schemas.microsoft.com/office/drawing/2014/main" id="{FB880962-2D01-44E4-375A-E05332576A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3;p38">
              <a:extLst>
                <a:ext uri="{FF2B5EF4-FFF2-40B4-BE49-F238E27FC236}">
                  <a16:creationId xmlns:a16="http://schemas.microsoft.com/office/drawing/2014/main" id="{061E7BE7-FB2D-1AE1-F1D3-7A478F7647E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38">
              <a:extLst>
                <a:ext uri="{FF2B5EF4-FFF2-40B4-BE49-F238E27FC236}">
                  <a16:creationId xmlns:a16="http://schemas.microsoft.com/office/drawing/2014/main" id="{B9499F38-962B-B086-0219-1AE6E606095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38">
              <a:extLst>
                <a:ext uri="{FF2B5EF4-FFF2-40B4-BE49-F238E27FC236}">
                  <a16:creationId xmlns:a16="http://schemas.microsoft.com/office/drawing/2014/main" id="{7E25C36B-E800-2494-E890-48D14D7B6CD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38">
              <a:extLst>
                <a:ext uri="{FF2B5EF4-FFF2-40B4-BE49-F238E27FC236}">
                  <a16:creationId xmlns:a16="http://schemas.microsoft.com/office/drawing/2014/main" id="{60002D97-723A-E216-829B-B9B024B03F3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38">
              <a:extLst>
                <a:ext uri="{FF2B5EF4-FFF2-40B4-BE49-F238E27FC236}">
                  <a16:creationId xmlns:a16="http://schemas.microsoft.com/office/drawing/2014/main" id="{8D1B6B8F-5272-4DDB-EFDD-C05EC81E4361}"/>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38">
              <a:extLst>
                <a:ext uri="{FF2B5EF4-FFF2-40B4-BE49-F238E27FC236}">
                  <a16:creationId xmlns:a16="http://schemas.microsoft.com/office/drawing/2014/main" id="{1677070D-3D0B-EE39-AF84-88DD0AF83E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38">
              <a:extLst>
                <a:ext uri="{FF2B5EF4-FFF2-40B4-BE49-F238E27FC236}">
                  <a16:creationId xmlns:a16="http://schemas.microsoft.com/office/drawing/2014/main" id="{9DD8B833-E9D8-176A-EF6B-C62F38FE249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38">
              <a:extLst>
                <a:ext uri="{FF2B5EF4-FFF2-40B4-BE49-F238E27FC236}">
                  <a16:creationId xmlns:a16="http://schemas.microsoft.com/office/drawing/2014/main" id="{22F21A0C-25F5-9568-C541-86EA720E4A6B}"/>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1;p38">
              <a:extLst>
                <a:ext uri="{FF2B5EF4-FFF2-40B4-BE49-F238E27FC236}">
                  <a16:creationId xmlns:a16="http://schemas.microsoft.com/office/drawing/2014/main" id="{68E2332D-7AAB-0E31-AD1C-2FD97E245E2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2;p38">
              <a:extLst>
                <a:ext uri="{FF2B5EF4-FFF2-40B4-BE49-F238E27FC236}">
                  <a16:creationId xmlns:a16="http://schemas.microsoft.com/office/drawing/2014/main" id="{1B727D9E-4259-AE4C-B5ED-68A9CB899C85}"/>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3;p38">
              <a:extLst>
                <a:ext uri="{FF2B5EF4-FFF2-40B4-BE49-F238E27FC236}">
                  <a16:creationId xmlns:a16="http://schemas.microsoft.com/office/drawing/2014/main" id="{54EDBAA0-07FD-AAF3-A895-A70221FE75B1}"/>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4;p38">
              <a:extLst>
                <a:ext uri="{FF2B5EF4-FFF2-40B4-BE49-F238E27FC236}">
                  <a16:creationId xmlns:a16="http://schemas.microsoft.com/office/drawing/2014/main" id="{0ACCE285-1522-3CFD-4805-A5CAAD55D3D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5;p38">
              <a:extLst>
                <a:ext uri="{FF2B5EF4-FFF2-40B4-BE49-F238E27FC236}">
                  <a16:creationId xmlns:a16="http://schemas.microsoft.com/office/drawing/2014/main" id="{B7A3021F-7A00-E32F-DDDE-8638480D38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46;p38">
              <a:extLst>
                <a:ext uri="{FF2B5EF4-FFF2-40B4-BE49-F238E27FC236}">
                  <a16:creationId xmlns:a16="http://schemas.microsoft.com/office/drawing/2014/main" id="{1D508CAA-96D1-5240-FAB4-35744BB31ED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47;p38">
              <a:extLst>
                <a:ext uri="{FF2B5EF4-FFF2-40B4-BE49-F238E27FC236}">
                  <a16:creationId xmlns:a16="http://schemas.microsoft.com/office/drawing/2014/main" id="{9652835A-8CAE-4950-8C61-162167B7283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48;p38">
              <a:extLst>
                <a:ext uri="{FF2B5EF4-FFF2-40B4-BE49-F238E27FC236}">
                  <a16:creationId xmlns:a16="http://schemas.microsoft.com/office/drawing/2014/main" id="{0E679479-8A19-708C-30C4-07EB5A8FC7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49;p38">
              <a:extLst>
                <a:ext uri="{FF2B5EF4-FFF2-40B4-BE49-F238E27FC236}">
                  <a16:creationId xmlns:a16="http://schemas.microsoft.com/office/drawing/2014/main" id="{770087EB-1E74-F45E-324A-EEDD6C3179B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0;p38">
              <a:extLst>
                <a:ext uri="{FF2B5EF4-FFF2-40B4-BE49-F238E27FC236}">
                  <a16:creationId xmlns:a16="http://schemas.microsoft.com/office/drawing/2014/main" id="{7F42E3A0-57E7-C455-94B2-63BE79A80FE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1;p38">
              <a:extLst>
                <a:ext uri="{FF2B5EF4-FFF2-40B4-BE49-F238E27FC236}">
                  <a16:creationId xmlns:a16="http://schemas.microsoft.com/office/drawing/2014/main" id="{F4F5B9C9-E4D4-7952-7372-4B38EB0D0A4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2;p38">
              <a:extLst>
                <a:ext uri="{FF2B5EF4-FFF2-40B4-BE49-F238E27FC236}">
                  <a16:creationId xmlns:a16="http://schemas.microsoft.com/office/drawing/2014/main" id="{181ABAC5-0905-B992-CA97-14FFE1526C41}"/>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3;p38">
              <a:extLst>
                <a:ext uri="{FF2B5EF4-FFF2-40B4-BE49-F238E27FC236}">
                  <a16:creationId xmlns:a16="http://schemas.microsoft.com/office/drawing/2014/main" id="{0B54E6FA-3A03-27E4-85F8-9BBE40746C4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4;p38">
              <a:extLst>
                <a:ext uri="{FF2B5EF4-FFF2-40B4-BE49-F238E27FC236}">
                  <a16:creationId xmlns:a16="http://schemas.microsoft.com/office/drawing/2014/main" id="{464F7B06-4353-CF9B-569C-2DC784359E1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5;p38">
              <a:extLst>
                <a:ext uri="{FF2B5EF4-FFF2-40B4-BE49-F238E27FC236}">
                  <a16:creationId xmlns:a16="http://schemas.microsoft.com/office/drawing/2014/main" id="{B23D7859-4409-2D5B-F811-072C6AEC570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56;p38">
              <a:extLst>
                <a:ext uri="{FF2B5EF4-FFF2-40B4-BE49-F238E27FC236}">
                  <a16:creationId xmlns:a16="http://schemas.microsoft.com/office/drawing/2014/main" id="{62F311ED-B941-EB0F-866F-C91ABB138A85}"/>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57;p38">
              <a:extLst>
                <a:ext uri="{FF2B5EF4-FFF2-40B4-BE49-F238E27FC236}">
                  <a16:creationId xmlns:a16="http://schemas.microsoft.com/office/drawing/2014/main" id="{37B2605F-616B-F5BD-6963-A8FBC8A8BF80}"/>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58;p38">
              <a:extLst>
                <a:ext uri="{FF2B5EF4-FFF2-40B4-BE49-F238E27FC236}">
                  <a16:creationId xmlns:a16="http://schemas.microsoft.com/office/drawing/2014/main" id="{A983DAD9-685F-5F47-60B3-A7DA8E427CC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picture containing text, screenshot, font&#10;&#10;Description automatically generated">
            <a:extLst>
              <a:ext uri="{FF2B5EF4-FFF2-40B4-BE49-F238E27FC236}">
                <a16:creationId xmlns:a16="http://schemas.microsoft.com/office/drawing/2014/main" id="{5356714F-040D-5686-9AC7-A5CB977471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092" y="1761502"/>
            <a:ext cx="3044825" cy="2946400"/>
          </a:xfrm>
          <a:prstGeom prst="rect">
            <a:avLst/>
          </a:prstGeom>
          <a:noFill/>
          <a:ln>
            <a:noFill/>
          </a:ln>
        </p:spPr>
      </p:pic>
    </p:spTree>
    <p:extLst>
      <p:ext uri="{BB962C8B-B14F-4D97-AF65-F5344CB8AC3E}">
        <p14:creationId xmlns:p14="http://schemas.microsoft.com/office/powerpoint/2010/main" val="3540267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b="1" dirty="0" err="1">
                <a:latin typeface="Calibri" panose="020F0502020204030204" pitchFamily="34" charset="0"/>
                <a:ea typeface="Calibri" panose="020F0502020204030204" pitchFamily="34" charset="0"/>
                <a:cs typeface="Calibri" panose="020F0502020204030204" pitchFamily="34" charset="0"/>
              </a:rPr>
              <a:t>Giới</a:t>
            </a:r>
            <a:r>
              <a:rPr lang="en-US" sz="4500" b="1" dirty="0">
                <a:latin typeface="Calibri" panose="020F0502020204030204" pitchFamily="34" charset="0"/>
                <a:ea typeface="Calibri" panose="020F0502020204030204" pitchFamily="34" charset="0"/>
                <a:cs typeface="Calibri" panose="020F0502020204030204" pitchFamily="34" charset="0"/>
              </a:rPr>
              <a:t> </a:t>
            </a:r>
            <a:r>
              <a:rPr lang="en-US" sz="4500" b="1" dirty="0" err="1">
                <a:latin typeface="Calibri" panose="020F0502020204030204" pitchFamily="34" charset="0"/>
                <a:ea typeface="Calibri" panose="020F0502020204030204" pitchFamily="34" charset="0"/>
                <a:cs typeface="Calibri" panose="020F0502020204030204" pitchFamily="34" charset="0"/>
              </a:rPr>
              <a:t>thiệu</a:t>
            </a:r>
            <a:r>
              <a:rPr lang="en-US" sz="4500" b="1" dirty="0">
                <a:latin typeface="Calibri" panose="020F0502020204030204" pitchFamily="34" charset="0"/>
                <a:ea typeface="Calibri" panose="020F0502020204030204" pitchFamily="34" charset="0"/>
                <a:cs typeface="Calibri" panose="020F0502020204030204" pitchFamily="34" charset="0"/>
              </a:rPr>
              <a:t> </a:t>
            </a:r>
            <a:r>
              <a:rPr lang="en-US" sz="4500" b="1" dirty="0" err="1">
                <a:latin typeface="Calibri" panose="020F0502020204030204" pitchFamily="34" charset="0"/>
                <a:ea typeface="Calibri" panose="020F0502020204030204" pitchFamily="34" charset="0"/>
                <a:cs typeface="Calibri" panose="020F0502020204030204" pitchFamily="34" charset="0"/>
              </a:rPr>
              <a:t>đề</a:t>
            </a:r>
            <a:r>
              <a:rPr lang="en-US" sz="4500" b="1" dirty="0">
                <a:latin typeface="Calibri" panose="020F0502020204030204" pitchFamily="34" charset="0"/>
                <a:ea typeface="Calibri" panose="020F0502020204030204" pitchFamily="34" charset="0"/>
                <a:cs typeface="Calibri" panose="020F0502020204030204" pitchFamily="34" charset="0"/>
              </a:rPr>
              <a:t> </a:t>
            </a:r>
            <a:r>
              <a:rPr lang="en-US" sz="4500" b="1" dirty="0" err="1">
                <a:latin typeface="Calibri" panose="020F0502020204030204" pitchFamily="34" charset="0"/>
                <a:ea typeface="Calibri" panose="020F0502020204030204" pitchFamily="34" charset="0"/>
                <a:cs typeface="Calibri" panose="020F0502020204030204" pitchFamily="34" charset="0"/>
              </a:rPr>
              <a:t>tài</a:t>
            </a:r>
            <a:endParaRPr sz="4500" b="1" dirty="0">
              <a:latin typeface="Calibri" panose="020F0502020204030204" pitchFamily="34" charset="0"/>
              <a:ea typeface="Calibri" panose="020F0502020204030204" pitchFamily="34" charset="0"/>
              <a:cs typeface="Calibri" panose="020F0502020204030204" pitchFamily="34"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a)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Huffman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90A6BE-A48A-EF6D-28B2-A8583B7D7522}"/>
              </a:ext>
            </a:extLst>
          </p:cNvPr>
          <p:cNvSpPr>
            <a:spLocks noGrp="1"/>
          </p:cNvSpPr>
          <p:nvPr>
            <p:ph type="body" idx="1"/>
          </p:nvPr>
        </p:nvSpPr>
        <p:spPr/>
        <p: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Hàm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tạo</a:t>
            </a:r>
            <a:r>
              <a:rPr lang="en-US" sz="2000" dirty="0">
                <a:latin typeface="Calibri" panose="020F0502020204030204" pitchFamily="34" charset="0"/>
                <a:ea typeface="Calibri" panose="020F0502020204030204" pitchFamily="34" charset="0"/>
                <a:cs typeface="Calibri" panose="020F0502020204030204" pitchFamily="34" charset="0"/>
              </a:rPr>
              <a:t> mã </a:t>
            </a:r>
            <a:r>
              <a:rPr lang="en-US" sz="2000" dirty="0" err="1">
                <a:latin typeface="Calibri" panose="020F0502020204030204" pitchFamily="34" charset="0"/>
                <a:ea typeface="Calibri" panose="020F0502020204030204" pitchFamily="34" charset="0"/>
                <a:cs typeface="Calibri" panose="020F0502020204030204" pitchFamily="34" charset="0"/>
              </a:rPr>
              <a:t>cho</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các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kí</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tự</a:t>
            </a:r>
            <a:r>
              <a:rPr lang="en-US" sz="2000" dirty="0">
                <a:latin typeface="Calibri" panose="020F0502020204030204" pitchFamily="34" charset="0"/>
                <a:ea typeface="Calibri" panose="020F0502020204030204" pitchFamily="34" charset="0"/>
                <a:cs typeface="Calibri" panose="020F0502020204030204" pitchFamily="34" charset="0"/>
              </a:rPr>
              <a:t>:</a:t>
            </a:r>
          </a:p>
        </p:txBody>
      </p:sp>
      <p:grpSp>
        <p:nvGrpSpPr>
          <p:cNvPr id="5" name="Google Shape;775;p38">
            <a:extLst>
              <a:ext uri="{FF2B5EF4-FFF2-40B4-BE49-F238E27FC236}">
                <a16:creationId xmlns:a16="http://schemas.microsoft.com/office/drawing/2014/main" id="{8495029A-CD51-7F5D-66B7-992BE3FF5853}"/>
              </a:ext>
            </a:extLst>
          </p:cNvPr>
          <p:cNvGrpSpPr/>
          <p:nvPr/>
        </p:nvGrpSpPr>
        <p:grpSpPr>
          <a:xfrm>
            <a:off x="0" y="2925450"/>
            <a:ext cx="1732082" cy="1375649"/>
            <a:chOff x="2735825" y="2251925"/>
            <a:chExt cx="1386775" cy="1101400"/>
          </a:xfrm>
        </p:grpSpPr>
        <p:sp>
          <p:nvSpPr>
            <p:cNvPr id="6" name="Google Shape;776;p38">
              <a:extLst>
                <a:ext uri="{FF2B5EF4-FFF2-40B4-BE49-F238E27FC236}">
                  <a16:creationId xmlns:a16="http://schemas.microsoft.com/office/drawing/2014/main" id="{9F86EE6D-13BC-86F1-F2C8-48DA93BFE5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38">
              <a:extLst>
                <a:ext uri="{FF2B5EF4-FFF2-40B4-BE49-F238E27FC236}">
                  <a16:creationId xmlns:a16="http://schemas.microsoft.com/office/drawing/2014/main" id="{44D79BD9-953C-AF1F-42AB-402EDEEF139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38">
              <a:extLst>
                <a:ext uri="{FF2B5EF4-FFF2-40B4-BE49-F238E27FC236}">
                  <a16:creationId xmlns:a16="http://schemas.microsoft.com/office/drawing/2014/main" id="{1E0EADB2-69F4-7159-05F0-2D0F01C975AA}"/>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38">
              <a:extLst>
                <a:ext uri="{FF2B5EF4-FFF2-40B4-BE49-F238E27FC236}">
                  <a16:creationId xmlns:a16="http://schemas.microsoft.com/office/drawing/2014/main" id="{5296D647-B0B2-6799-9282-ECB094F892EA}"/>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38">
              <a:extLst>
                <a:ext uri="{FF2B5EF4-FFF2-40B4-BE49-F238E27FC236}">
                  <a16:creationId xmlns:a16="http://schemas.microsoft.com/office/drawing/2014/main" id="{49CD189D-9DBE-B5CB-E54D-D4CA14CEE57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38">
              <a:extLst>
                <a:ext uri="{FF2B5EF4-FFF2-40B4-BE49-F238E27FC236}">
                  <a16:creationId xmlns:a16="http://schemas.microsoft.com/office/drawing/2014/main" id="{6019AC08-C71E-0DFE-B192-1255419010DB}"/>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38">
              <a:extLst>
                <a:ext uri="{FF2B5EF4-FFF2-40B4-BE49-F238E27FC236}">
                  <a16:creationId xmlns:a16="http://schemas.microsoft.com/office/drawing/2014/main" id="{66E412B9-D5FC-6FF5-5808-F6135F809F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38">
              <a:extLst>
                <a:ext uri="{FF2B5EF4-FFF2-40B4-BE49-F238E27FC236}">
                  <a16:creationId xmlns:a16="http://schemas.microsoft.com/office/drawing/2014/main" id="{5C691D3B-BCC9-E233-7CA4-CF70D2C18C80}"/>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38">
              <a:extLst>
                <a:ext uri="{FF2B5EF4-FFF2-40B4-BE49-F238E27FC236}">
                  <a16:creationId xmlns:a16="http://schemas.microsoft.com/office/drawing/2014/main" id="{CB364D1B-68A9-FDD7-D1E1-8E78BDF78ED8}"/>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38">
              <a:extLst>
                <a:ext uri="{FF2B5EF4-FFF2-40B4-BE49-F238E27FC236}">
                  <a16:creationId xmlns:a16="http://schemas.microsoft.com/office/drawing/2014/main" id="{90303766-6AEE-3A9A-F306-BE8B6FE1C7BE}"/>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38">
              <a:extLst>
                <a:ext uri="{FF2B5EF4-FFF2-40B4-BE49-F238E27FC236}">
                  <a16:creationId xmlns:a16="http://schemas.microsoft.com/office/drawing/2014/main" id="{93AA8565-414E-046B-FDF3-815467397DDB}"/>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38">
              <a:extLst>
                <a:ext uri="{FF2B5EF4-FFF2-40B4-BE49-F238E27FC236}">
                  <a16:creationId xmlns:a16="http://schemas.microsoft.com/office/drawing/2014/main" id="{E608FD73-0829-8FAC-24E8-7EF41E42F3E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38">
              <a:extLst>
                <a:ext uri="{FF2B5EF4-FFF2-40B4-BE49-F238E27FC236}">
                  <a16:creationId xmlns:a16="http://schemas.microsoft.com/office/drawing/2014/main" id="{3F6F0385-43CA-BAAB-1BDD-E73E85830C1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8">
              <a:extLst>
                <a:ext uri="{FF2B5EF4-FFF2-40B4-BE49-F238E27FC236}">
                  <a16:creationId xmlns:a16="http://schemas.microsoft.com/office/drawing/2014/main" id="{97AEC1E9-DE09-4F5F-6B06-E8B2021E951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8">
              <a:extLst>
                <a:ext uri="{FF2B5EF4-FFF2-40B4-BE49-F238E27FC236}">
                  <a16:creationId xmlns:a16="http://schemas.microsoft.com/office/drawing/2014/main" id="{DDF82986-DAF7-7A04-05BC-54723E7879A4}"/>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38">
              <a:extLst>
                <a:ext uri="{FF2B5EF4-FFF2-40B4-BE49-F238E27FC236}">
                  <a16:creationId xmlns:a16="http://schemas.microsoft.com/office/drawing/2014/main" id="{66A71A36-22B9-0F19-DB6E-4257592ACC0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8">
              <a:extLst>
                <a:ext uri="{FF2B5EF4-FFF2-40B4-BE49-F238E27FC236}">
                  <a16:creationId xmlns:a16="http://schemas.microsoft.com/office/drawing/2014/main" id="{D4B96DB0-1ABF-C0EB-6C59-31B83FDE71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8">
              <a:extLst>
                <a:ext uri="{FF2B5EF4-FFF2-40B4-BE49-F238E27FC236}">
                  <a16:creationId xmlns:a16="http://schemas.microsoft.com/office/drawing/2014/main" id="{6E1AE39A-B878-C0CA-CB95-BD6CB689315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8">
              <a:extLst>
                <a:ext uri="{FF2B5EF4-FFF2-40B4-BE49-F238E27FC236}">
                  <a16:creationId xmlns:a16="http://schemas.microsoft.com/office/drawing/2014/main" id="{122AA992-0FD0-B6B8-204E-ABEEFD30EA6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5;p38">
              <a:extLst>
                <a:ext uri="{FF2B5EF4-FFF2-40B4-BE49-F238E27FC236}">
                  <a16:creationId xmlns:a16="http://schemas.microsoft.com/office/drawing/2014/main" id="{CBE0503B-5D85-217E-4552-799165A2576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6;p38">
              <a:extLst>
                <a:ext uri="{FF2B5EF4-FFF2-40B4-BE49-F238E27FC236}">
                  <a16:creationId xmlns:a16="http://schemas.microsoft.com/office/drawing/2014/main" id="{D5810546-34F6-6436-EEFA-2F3E6693743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7;p38">
              <a:extLst>
                <a:ext uri="{FF2B5EF4-FFF2-40B4-BE49-F238E27FC236}">
                  <a16:creationId xmlns:a16="http://schemas.microsoft.com/office/drawing/2014/main" id="{64299B81-C3F0-3396-33EF-C033638FFDD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8;p38">
              <a:extLst>
                <a:ext uri="{FF2B5EF4-FFF2-40B4-BE49-F238E27FC236}">
                  <a16:creationId xmlns:a16="http://schemas.microsoft.com/office/drawing/2014/main" id="{D56B32E9-064B-E101-EF9D-318603285C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9;p38">
              <a:extLst>
                <a:ext uri="{FF2B5EF4-FFF2-40B4-BE49-F238E27FC236}">
                  <a16:creationId xmlns:a16="http://schemas.microsoft.com/office/drawing/2014/main" id="{9B341631-284B-5160-018F-48E2877D2904}"/>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p38">
              <a:extLst>
                <a:ext uri="{FF2B5EF4-FFF2-40B4-BE49-F238E27FC236}">
                  <a16:creationId xmlns:a16="http://schemas.microsoft.com/office/drawing/2014/main" id="{79F92DF5-1A54-A1C2-41A7-64625CF10D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1;p38">
              <a:extLst>
                <a:ext uri="{FF2B5EF4-FFF2-40B4-BE49-F238E27FC236}">
                  <a16:creationId xmlns:a16="http://schemas.microsoft.com/office/drawing/2014/main" id="{95F301C4-DCC0-AE13-E766-ACF3156F193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2;p38">
              <a:extLst>
                <a:ext uri="{FF2B5EF4-FFF2-40B4-BE49-F238E27FC236}">
                  <a16:creationId xmlns:a16="http://schemas.microsoft.com/office/drawing/2014/main" id="{EFFEC292-781C-B2EA-0AF5-8946EDD53EA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3;p38">
              <a:extLst>
                <a:ext uri="{FF2B5EF4-FFF2-40B4-BE49-F238E27FC236}">
                  <a16:creationId xmlns:a16="http://schemas.microsoft.com/office/drawing/2014/main" id="{2713E3DA-7517-4518-07E1-362D0540631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4;p38">
              <a:extLst>
                <a:ext uri="{FF2B5EF4-FFF2-40B4-BE49-F238E27FC236}">
                  <a16:creationId xmlns:a16="http://schemas.microsoft.com/office/drawing/2014/main" id="{DD52089F-37C9-8066-E65C-06FDD452457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5;p38">
              <a:extLst>
                <a:ext uri="{FF2B5EF4-FFF2-40B4-BE49-F238E27FC236}">
                  <a16:creationId xmlns:a16="http://schemas.microsoft.com/office/drawing/2014/main" id="{79CFF916-6856-BFE7-7C5F-FCFAC94F7856}"/>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6;p38">
              <a:extLst>
                <a:ext uri="{FF2B5EF4-FFF2-40B4-BE49-F238E27FC236}">
                  <a16:creationId xmlns:a16="http://schemas.microsoft.com/office/drawing/2014/main" id="{EB393619-09F3-FCEC-DAEB-94CE6B95D222}"/>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7;p38">
              <a:extLst>
                <a:ext uri="{FF2B5EF4-FFF2-40B4-BE49-F238E27FC236}">
                  <a16:creationId xmlns:a16="http://schemas.microsoft.com/office/drawing/2014/main" id="{BF80D5D5-B51F-70DF-4DA8-1C81D6F79F1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8;p38">
              <a:extLst>
                <a:ext uri="{FF2B5EF4-FFF2-40B4-BE49-F238E27FC236}">
                  <a16:creationId xmlns:a16="http://schemas.microsoft.com/office/drawing/2014/main" id="{6483CEAA-BFD5-7970-970C-8A2EC5EB57AC}"/>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9;p38">
              <a:extLst>
                <a:ext uri="{FF2B5EF4-FFF2-40B4-BE49-F238E27FC236}">
                  <a16:creationId xmlns:a16="http://schemas.microsoft.com/office/drawing/2014/main" id="{18CEC093-B927-39F0-51AF-C92565EE968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p38">
              <a:extLst>
                <a:ext uri="{FF2B5EF4-FFF2-40B4-BE49-F238E27FC236}">
                  <a16:creationId xmlns:a16="http://schemas.microsoft.com/office/drawing/2014/main" id="{812E8D18-5141-47EE-B1BF-6A26A80BCB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p38">
              <a:extLst>
                <a:ext uri="{FF2B5EF4-FFF2-40B4-BE49-F238E27FC236}">
                  <a16:creationId xmlns:a16="http://schemas.microsoft.com/office/drawing/2014/main" id="{0DD9945B-7BD7-E79F-6B92-6C4492CC0A2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p38">
              <a:extLst>
                <a:ext uri="{FF2B5EF4-FFF2-40B4-BE49-F238E27FC236}">
                  <a16:creationId xmlns:a16="http://schemas.microsoft.com/office/drawing/2014/main" id="{1A2D674F-FE7A-7926-6DA5-26C4D3C377C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3;p38">
              <a:extLst>
                <a:ext uri="{FF2B5EF4-FFF2-40B4-BE49-F238E27FC236}">
                  <a16:creationId xmlns:a16="http://schemas.microsoft.com/office/drawing/2014/main" id="{6AE245B9-97A9-EAAE-3934-DBCB24AE8F3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4;p38">
              <a:extLst>
                <a:ext uri="{FF2B5EF4-FFF2-40B4-BE49-F238E27FC236}">
                  <a16:creationId xmlns:a16="http://schemas.microsoft.com/office/drawing/2014/main" id="{49744DCE-FF56-78BF-40A8-958EBBF548F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5;p38">
              <a:extLst>
                <a:ext uri="{FF2B5EF4-FFF2-40B4-BE49-F238E27FC236}">
                  <a16:creationId xmlns:a16="http://schemas.microsoft.com/office/drawing/2014/main" id="{5180B89C-95A9-6EFE-F29C-483349DA9DF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6;p38">
              <a:extLst>
                <a:ext uri="{FF2B5EF4-FFF2-40B4-BE49-F238E27FC236}">
                  <a16:creationId xmlns:a16="http://schemas.microsoft.com/office/drawing/2014/main" id="{7DA92501-5B73-0117-DFB2-CF620FE57A87}"/>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7;p38">
              <a:extLst>
                <a:ext uri="{FF2B5EF4-FFF2-40B4-BE49-F238E27FC236}">
                  <a16:creationId xmlns:a16="http://schemas.microsoft.com/office/drawing/2014/main" id="{F321AE97-23CA-F170-AF73-7E0676FEFED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8;p38">
              <a:extLst>
                <a:ext uri="{FF2B5EF4-FFF2-40B4-BE49-F238E27FC236}">
                  <a16:creationId xmlns:a16="http://schemas.microsoft.com/office/drawing/2014/main" id="{FCCFEAB7-AF85-67AB-2D6C-4CAE45E25D8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9;p38">
              <a:extLst>
                <a:ext uri="{FF2B5EF4-FFF2-40B4-BE49-F238E27FC236}">
                  <a16:creationId xmlns:a16="http://schemas.microsoft.com/office/drawing/2014/main" id="{C7E3F09C-0E60-7590-0598-564BB04151E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0;p38">
              <a:extLst>
                <a:ext uri="{FF2B5EF4-FFF2-40B4-BE49-F238E27FC236}">
                  <a16:creationId xmlns:a16="http://schemas.microsoft.com/office/drawing/2014/main" id="{91A9DD97-D015-195F-36A6-DC8D531EC03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1;p38">
              <a:extLst>
                <a:ext uri="{FF2B5EF4-FFF2-40B4-BE49-F238E27FC236}">
                  <a16:creationId xmlns:a16="http://schemas.microsoft.com/office/drawing/2014/main" id="{11242AC2-A972-BA70-9FC9-48BF3E6A907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2;p38">
              <a:extLst>
                <a:ext uri="{FF2B5EF4-FFF2-40B4-BE49-F238E27FC236}">
                  <a16:creationId xmlns:a16="http://schemas.microsoft.com/office/drawing/2014/main" id="{CB1545F6-1A70-8166-F3CF-89F1C36F604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3;p38">
              <a:extLst>
                <a:ext uri="{FF2B5EF4-FFF2-40B4-BE49-F238E27FC236}">
                  <a16:creationId xmlns:a16="http://schemas.microsoft.com/office/drawing/2014/main" id="{75740FB5-2183-D874-7245-4CC3D3ABDB1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4;p38">
              <a:extLst>
                <a:ext uri="{FF2B5EF4-FFF2-40B4-BE49-F238E27FC236}">
                  <a16:creationId xmlns:a16="http://schemas.microsoft.com/office/drawing/2014/main" id="{DAFAF805-89D9-88BF-AEB4-44130D3350D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5;p38">
              <a:extLst>
                <a:ext uri="{FF2B5EF4-FFF2-40B4-BE49-F238E27FC236}">
                  <a16:creationId xmlns:a16="http://schemas.microsoft.com/office/drawing/2014/main" id="{32F13B43-B813-B5A3-222E-282EE44BC11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6;p38">
              <a:extLst>
                <a:ext uri="{FF2B5EF4-FFF2-40B4-BE49-F238E27FC236}">
                  <a16:creationId xmlns:a16="http://schemas.microsoft.com/office/drawing/2014/main" id="{27F2280A-199F-7AFF-19C4-17DF153DD70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7;p38">
              <a:extLst>
                <a:ext uri="{FF2B5EF4-FFF2-40B4-BE49-F238E27FC236}">
                  <a16:creationId xmlns:a16="http://schemas.microsoft.com/office/drawing/2014/main" id="{75737B3A-B6B7-B19C-78B7-F8507EB2294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8;p38">
              <a:extLst>
                <a:ext uri="{FF2B5EF4-FFF2-40B4-BE49-F238E27FC236}">
                  <a16:creationId xmlns:a16="http://schemas.microsoft.com/office/drawing/2014/main" id="{96F0933D-C644-F824-76B9-71F619B9021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9;p38">
              <a:extLst>
                <a:ext uri="{FF2B5EF4-FFF2-40B4-BE49-F238E27FC236}">
                  <a16:creationId xmlns:a16="http://schemas.microsoft.com/office/drawing/2014/main" id="{A41172BC-21A7-7863-5573-532AFB6686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0;p38">
              <a:extLst>
                <a:ext uri="{FF2B5EF4-FFF2-40B4-BE49-F238E27FC236}">
                  <a16:creationId xmlns:a16="http://schemas.microsoft.com/office/drawing/2014/main" id="{A235BFAD-4E43-DDA3-CB15-CF5AB56151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1;p38">
              <a:extLst>
                <a:ext uri="{FF2B5EF4-FFF2-40B4-BE49-F238E27FC236}">
                  <a16:creationId xmlns:a16="http://schemas.microsoft.com/office/drawing/2014/main" id="{D40E1161-8B64-D9A0-B1E9-121A28B88E8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2;p38">
              <a:extLst>
                <a:ext uri="{FF2B5EF4-FFF2-40B4-BE49-F238E27FC236}">
                  <a16:creationId xmlns:a16="http://schemas.microsoft.com/office/drawing/2014/main" id="{FB880962-2D01-44E4-375A-E05332576A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3;p38">
              <a:extLst>
                <a:ext uri="{FF2B5EF4-FFF2-40B4-BE49-F238E27FC236}">
                  <a16:creationId xmlns:a16="http://schemas.microsoft.com/office/drawing/2014/main" id="{061E7BE7-FB2D-1AE1-F1D3-7A478F7647E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38">
              <a:extLst>
                <a:ext uri="{FF2B5EF4-FFF2-40B4-BE49-F238E27FC236}">
                  <a16:creationId xmlns:a16="http://schemas.microsoft.com/office/drawing/2014/main" id="{B9499F38-962B-B086-0219-1AE6E606095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38">
              <a:extLst>
                <a:ext uri="{FF2B5EF4-FFF2-40B4-BE49-F238E27FC236}">
                  <a16:creationId xmlns:a16="http://schemas.microsoft.com/office/drawing/2014/main" id="{7E25C36B-E800-2494-E890-48D14D7B6CD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38">
              <a:extLst>
                <a:ext uri="{FF2B5EF4-FFF2-40B4-BE49-F238E27FC236}">
                  <a16:creationId xmlns:a16="http://schemas.microsoft.com/office/drawing/2014/main" id="{60002D97-723A-E216-829B-B9B024B03F3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38">
              <a:extLst>
                <a:ext uri="{FF2B5EF4-FFF2-40B4-BE49-F238E27FC236}">
                  <a16:creationId xmlns:a16="http://schemas.microsoft.com/office/drawing/2014/main" id="{8D1B6B8F-5272-4DDB-EFDD-C05EC81E4361}"/>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38">
              <a:extLst>
                <a:ext uri="{FF2B5EF4-FFF2-40B4-BE49-F238E27FC236}">
                  <a16:creationId xmlns:a16="http://schemas.microsoft.com/office/drawing/2014/main" id="{1677070D-3D0B-EE39-AF84-88DD0AF83E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38">
              <a:extLst>
                <a:ext uri="{FF2B5EF4-FFF2-40B4-BE49-F238E27FC236}">
                  <a16:creationId xmlns:a16="http://schemas.microsoft.com/office/drawing/2014/main" id="{9DD8B833-E9D8-176A-EF6B-C62F38FE249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38">
              <a:extLst>
                <a:ext uri="{FF2B5EF4-FFF2-40B4-BE49-F238E27FC236}">
                  <a16:creationId xmlns:a16="http://schemas.microsoft.com/office/drawing/2014/main" id="{22F21A0C-25F5-9568-C541-86EA720E4A6B}"/>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1;p38">
              <a:extLst>
                <a:ext uri="{FF2B5EF4-FFF2-40B4-BE49-F238E27FC236}">
                  <a16:creationId xmlns:a16="http://schemas.microsoft.com/office/drawing/2014/main" id="{68E2332D-7AAB-0E31-AD1C-2FD97E245E2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2;p38">
              <a:extLst>
                <a:ext uri="{FF2B5EF4-FFF2-40B4-BE49-F238E27FC236}">
                  <a16:creationId xmlns:a16="http://schemas.microsoft.com/office/drawing/2014/main" id="{1B727D9E-4259-AE4C-B5ED-68A9CB899C85}"/>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3;p38">
              <a:extLst>
                <a:ext uri="{FF2B5EF4-FFF2-40B4-BE49-F238E27FC236}">
                  <a16:creationId xmlns:a16="http://schemas.microsoft.com/office/drawing/2014/main" id="{54EDBAA0-07FD-AAF3-A895-A70221FE75B1}"/>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4;p38">
              <a:extLst>
                <a:ext uri="{FF2B5EF4-FFF2-40B4-BE49-F238E27FC236}">
                  <a16:creationId xmlns:a16="http://schemas.microsoft.com/office/drawing/2014/main" id="{0ACCE285-1522-3CFD-4805-A5CAAD55D3D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5;p38">
              <a:extLst>
                <a:ext uri="{FF2B5EF4-FFF2-40B4-BE49-F238E27FC236}">
                  <a16:creationId xmlns:a16="http://schemas.microsoft.com/office/drawing/2014/main" id="{B7A3021F-7A00-E32F-DDDE-8638480D38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46;p38">
              <a:extLst>
                <a:ext uri="{FF2B5EF4-FFF2-40B4-BE49-F238E27FC236}">
                  <a16:creationId xmlns:a16="http://schemas.microsoft.com/office/drawing/2014/main" id="{1D508CAA-96D1-5240-FAB4-35744BB31ED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47;p38">
              <a:extLst>
                <a:ext uri="{FF2B5EF4-FFF2-40B4-BE49-F238E27FC236}">
                  <a16:creationId xmlns:a16="http://schemas.microsoft.com/office/drawing/2014/main" id="{9652835A-8CAE-4950-8C61-162167B7283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48;p38">
              <a:extLst>
                <a:ext uri="{FF2B5EF4-FFF2-40B4-BE49-F238E27FC236}">
                  <a16:creationId xmlns:a16="http://schemas.microsoft.com/office/drawing/2014/main" id="{0E679479-8A19-708C-30C4-07EB5A8FC7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49;p38">
              <a:extLst>
                <a:ext uri="{FF2B5EF4-FFF2-40B4-BE49-F238E27FC236}">
                  <a16:creationId xmlns:a16="http://schemas.microsoft.com/office/drawing/2014/main" id="{770087EB-1E74-F45E-324A-EEDD6C3179B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0;p38">
              <a:extLst>
                <a:ext uri="{FF2B5EF4-FFF2-40B4-BE49-F238E27FC236}">
                  <a16:creationId xmlns:a16="http://schemas.microsoft.com/office/drawing/2014/main" id="{7F42E3A0-57E7-C455-94B2-63BE79A80FE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1;p38">
              <a:extLst>
                <a:ext uri="{FF2B5EF4-FFF2-40B4-BE49-F238E27FC236}">
                  <a16:creationId xmlns:a16="http://schemas.microsoft.com/office/drawing/2014/main" id="{F4F5B9C9-E4D4-7952-7372-4B38EB0D0A4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2;p38">
              <a:extLst>
                <a:ext uri="{FF2B5EF4-FFF2-40B4-BE49-F238E27FC236}">
                  <a16:creationId xmlns:a16="http://schemas.microsoft.com/office/drawing/2014/main" id="{181ABAC5-0905-B992-CA97-14FFE1526C41}"/>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3;p38">
              <a:extLst>
                <a:ext uri="{FF2B5EF4-FFF2-40B4-BE49-F238E27FC236}">
                  <a16:creationId xmlns:a16="http://schemas.microsoft.com/office/drawing/2014/main" id="{0B54E6FA-3A03-27E4-85F8-9BBE40746C4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4;p38">
              <a:extLst>
                <a:ext uri="{FF2B5EF4-FFF2-40B4-BE49-F238E27FC236}">
                  <a16:creationId xmlns:a16="http://schemas.microsoft.com/office/drawing/2014/main" id="{464F7B06-4353-CF9B-569C-2DC784359E1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5;p38">
              <a:extLst>
                <a:ext uri="{FF2B5EF4-FFF2-40B4-BE49-F238E27FC236}">
                  <a16:creationId xmlns:a16="http://schemas.microsoft.com/office/drawing/2014/main" id="{B23D7859-4409-2D5B-F811-072C6AEC570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56;p38">
              <a:extLst>
                <a:ext uri="{FF2B5EF4-FFF2-40B4-BE49-F238E27FC236}">
                  <a16:creationId xmlns:a16="http://schemas.microsoft.com/office/drawing/2014/main" id="{62F311ED-B941-EB0F-866F-C91ABB138A85}"/>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57;p38">
              <a:extLst>
                <a:ext uri="{FF2B5EF4-FFF2-40B4-BE49-F238E27FC236}">
                  <a16:creationId xmlns:a16="http://schemas.microsoft.com/office/drawing/2014/main" id="{37B2605F-616B-F5BD-6963-A8FBC8A8BF80}"/>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58;p38">
              <a:extLst>
                <a:ext uri="{FF2B5EF4-FFF2-40B4-BE49-F238E27FC236}">
                  <a16:creationId xmlns:a16="http://schemas.microsoft.com/office/drawing/2014/main" id="{A983DAD9-685F-5F47-60B3-A7DA8E427CC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7DA941A-4F0E-DEE9-0F56-0AD7448E7E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7725" y="1839708"/>
            <a:ext cx="2961807" cy="2588339"/>
          </a:xfrm>
          <a:prstGeom prst="rect">
            <a:avLst/>
          </a:prstGeom>
          <a:noFill/>
          <a:ln>
            <a:noFill/>
          </a:ln>
        </p:spPr>
      </p:pic>
    </p:spTree>
    <p:extLst>
      <p:ext uri="{BB962C8B-B14F-4D97-AF65-F5344CB8AC3E}">
        <p14:creationId xmlns:p14="http://schemas.microsoft.com/office/powerpoint/2010/main" val="1114992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LZW:</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90A6BE-A48A-EF6D-28B2-A8583B7D7522}"/>
              </a:ext>
            </a:extLst>
          </p:cNvPr>
          <p:cNvSpPr>
            <a:spLocks noGrp="1"/>
          </p:cNvSpPr>
          <p:nvPr>
            <p:ph type="body" idx="1"/>
          </p:nvPr>
        </p:nvSpPr>
        <p:spPr/>
        <p: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Hàm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tạo</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bảng</a:t>
            </a:r>
            <a:r>
              <a:rPr lang="en-US" sz="2000" dirty="0">
                <a:latin typeface="Calibri" panose="020F0502020204030204" pitchFamily="34" charset="0"/>
                <a:ea typeface="Calibri" panose="020F0502020204030204" pitchFamily="34" charset="0"/>
                <a:cs typeface="Calibri" panose="020F0502020204030204" pitchFamily="34" charset="0"/>
              </a:rPr>
              <a:t> LZW:</a:t>
            </a:r>
          </a:p>
        </p:txBody>
      </p:sp>
      <p:grpSp>
        <p:nvGrpSpPr>
          <p:cNvPr id="5" name="Google Shape;775;p38">
            <a:extLst>
              <a:ext uri="{FF2B5EF4-FFF2-40B4-BE49-F238E27FC236}">
                <a16:creationId xmlns:a16="http://schemas.microsoft.com/office/drawing/2014/main" id="{8495029A-CD51-7F5D-66B7-992BE3FF5853}"/>
              </a:ext>
            </a:extLst>
          </p:cNvPr>
          <p:cNvGrpSpPr/>
          <p:nvPr/>
        </p:nvGrpSpPr>
        <p:grpSpPr>
          <a:xfrm>
            <a:off x="0" y="2925450"/>
            <a:ext cx="1732082" cy="1375649"/>
            <a:chOff x="2735825" y="2251925"/>
            <a:chExt cx="1386775" cy="1101400"/>
          </a:xfrm>
        </p:grpSpPr>
        <p:sp>
          <p:nvSpPr>
            <p:cNvPr id="6" name="Google Shape;776;p38">
              <a:extLst>
                <a:ext uri="{FF2B5EF4-FFF2-40B4-BE49-F238E27FC236}">
                  <a16:creationId xmlns:a16="http://schemas.microsoft.com/office/drawing/2014/main" id="{9F86EE6D-13BC-86F1-F2C8-48DA93BFE5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38">
              <a:extLst>
                <a:ext uri="{FF2B5EF4-FFF2-40B4-BE49-F238E27FC236}">
                  <a16:creationId xmlns:a16="http://schemas.microsoft.com/office/drawing/2014/main" id="{44D79BD9-953C-AF1F-42AB-402EDEEF139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38">
              <a:extLst>
                <a:ext uri="{FF2B5EF4-FFF2-40B4-BE49-F238E27FC236}">
                  <a16:creationId xmlns:a16="http://schemas.microsoft.com/office/drawing/2014/main" id="{1E0EADB2-69F4-7159-05F0-2D0F01C975AA}"/>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38">
              <a:extLst>
                <a:ext uri="{FF2B5EF4-FFF2-40B4-BE49-F238E27FC236}">
                  <a16:creationId xmlns:a16="http://schemas.microsoft.com/office/drawing/2014/main" id="{5296D647-B0B2-6799-9282-ECB094F892EA}"/>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38">
              <a:extLst>
                <a:ext uri="{FF2B5EF4-FFF2-40B4-BE49-F238E27FC236}">
                  <a16:creationId xmlns:a16="http://schemas.microsoft.com/office/drawing/2014/main" id="{49CD189D-9DBE-B5CB-E54D-D4CA14CEE57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38">
              <a:extLst>
                <a:ext uri="{FF2B5EF4-FFF2-40B4-BE49-F238E27FC236}">
                  <a16:creationId xmlns:a16="http://schemas.microsoft.com/office/drawing/2014/main" id="{6019AC08-C71E-0DFE-B192-1255419010DB}"/>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38">
              <a:extLst>
                <a:ext uri="{FF2B5EF4-FFF2-40B4-BE49-F238E27FC236}">
                  <a16:creationId xmlns:a16="http://schemas.microsoft.com/office/drawing/2014/main" id="{66E412B9-D5FC-6FF5-5808-F6135F809F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38">
              <a:extLst>
                <a:ext uri="{FF2B5EF4-FFF2-40B4-BE49-F238E27FC236}">
                  <a16:creationId xmlns:a16="http://schemas.microsoft.com/office/drawing/2014/main" id="{5C691D3B-BCC9-E233-7CA4-CF70D2C18C80}"/>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38">
              <a:extLst>
                <a:ext uri="{FF2B5EF4-FFF2-40B4-BE49-F238E27FC236}">
                  <a16:creationId xmlns:a16="http://schemas.microsoft.com/office/drawing/2014/main" id="{CB364D1B-68A9-FDD7-D1E1-8E78BDF78ED8}"/>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38">
              <a:extLst>
                <a:ext uri="{FF2B5EF4-FFF2-40B4-BE49-F238E27FC236}">
                  <a16:creationId xmlns:a16="http://schemas.microsoft.com/office/drawing/2014/main" id="{90303766-6AEE-3A9A-F306-BE8B6FE1C7BE}"/>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38">
              <a:extLst>
                <a:ext uri="{FF2B5EF4-FFF2-40B4-BE49-F238E27FC236}">
                  <a16:creationId xmlns:a16="http://schemas.microsoft.com/office/drawing/2014/main" id="{93AA8565-414E-046B-FDF3-815467397DDB}"/>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38">
              <a:extLst>
                <a:ext uri="{FF2B5EF4-FFF2-40B4-BE49-F238E27FC236}">
                  <a16:creationId xmlns:a16="http://schemas.microsoft.com/office/drawing/2014/main" id="{E608FD73-0829-8FAC-24E8-7EF41E42F3E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38">
              <a:extLst>
                <a:ext uri="{FF2B5EF4-FFF2-40B4-BE49-F238E27FC236}">
                  <a16:creationId xmlns:a16="http://schemas.microsoft.com/office/drawing/2014/main" id="{3F6F0385-43CA-BAAB-1BDD-E73E85830C1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8">
              <a:extLst>
                <a:ext uri="{FF2B5EF4-FFF2-40B4-BE49-F238E27FC236}">
                  <a16:creationId xmlns:a16="http://schemas.microsoft.com/office/drawing/2014/main" id="{97AEC1E9-DE09-4F5F-6B06-E8B2021E951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8">
              <a:extLst>
                <a:ext uri="{FF2B5EF4-FFF2-40B4-BE49-F238E27FC236}">
                  <a16:creationId xmlns:a16="http://schemas.microsoft.com/office/drawing/2014/main" id="{DDF82986-DAF7-7A04-05BC-54723E7879A4}"/>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38">
              <a:extLst>
                <a:ext uri="{FF2B5EF4-FFF2-40B4-BE49-F238E27FC236}">
                  <a16:creationId xmlns:a16="http://schemas.microsoft.com/office/drawing/2014/main" id="{66A71A36-22B9-0F19-DB6E-4257592ACC0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8">
              <a:extLst>
                <a:ext uri="{FF2B5EF4-FFF2-40B4-BE49-F238E27FC236}">
                  <a16:creationId xmlns:a16="http://schemas.microsoft.com/office/drawing/2014/main" id="{D4B96DB0-1ABF-C0EB-6C59-31B83FDE71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8">
              <a:extLst>
                <a:ext uri="{FF2B5EF4-FFF2-40B4-BE49-F238E27FC236}">
                  <a16:creationId xmlns:a16="http://schemas.microsoft.com/office/drawing/2014/main" id="{6E1AE39A-B878-C0CA-CB95-BD6CB689315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8">
              <a:extLst>
                <a:ext uri="{FF2B5EF4-FFF2-40B4-BE49-F238E27FC236}">
                  <a16:creationId xmlns:a16="http://schemas.microsoft.com/office/drawing/2014/main" id="{122AA992-0FD0-B6B8-204E-ABEEFD30EA6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5;p38">
              <a:extLst>
                <a:ext uri="{FF2B5EF4-FFF2-40B4-BE49-F238E27FC236}">
                  <a16:creationId xmlns:a16="http://schemas.microsoft.com/office/drawing/2014/main" id="{CBE0503B-5D85-217E-4552-799165A2576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6;p38">
              <a:extLst>
                <a:ext uri="{FF2B5EF4-FFF2-40B4-BE49-F238E27FC236}">
                  <a16:creationId xmlns:a16="http://schemas.microsoft.com/office/drawing/2014/main" id="{D5810546-34F6-6436-EEFA-2F3E6693743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7;p38">
              <a:extLst>
                <a:ext uri="{FF2B5EF4-FFF2-40B4-BE49-F238E27FC236}">
                  <a16:creationId xmlns:a16="http://schemas.microsoft.com/office/drawing/2014/main" id="{64299B81-C3F0-3396-33EF-C033638FFDD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8;p38">
              <a:extLst>
                <a:ext uri="{FF2B5EF4-FFF2-40B4-BE49-F238E27FC236}">
                  <a16:creationId xmlns:a16="http://schemas.microsoft.com/office/drawing/2014/main" id="{D56B32E9-064B-E101-EF9D-318603285C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9;p38">
              <a:extLst>
                <a:ext uri="{FF2B5EF4-FFF2-40B4-BE49-F238E27FC236}">
                  <a16:creationId xmlns:a16="http://schemas.microsoft.com/office/drawing/2014/main" id="{9B341631-284B-5160-018F-48E2877D2904}"/>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p38">
              <a:extLst>
                <a:ext uri="{FF2B5EF4-FFF2-40B4-BE49-F238E27FC236}">
                  <a16:creationId xmlns:a16="http://schemas.microsoft.com/office/drawing/2014/main" id="{79F92DF5-1A54-A1C2-41A7-64625CF10D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1;p38">
              <a:extLst>
                <a:ext uri="{FF2B5EF4-FFF2-40B4-BE49-F238E27FC236}">
                  <a16:creationId xmlns:a16="http://schemas.microsoft.com/office/drawing/2014/main" id="{95F301C4-DCC0-AE13-E766-ACF3156F193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2;p38">
              <a:extLst>
                <a:ext uri="{FF2B5EF4-FFF2-40B4-BE49-F238E27FC236}">
                  <a16:creationId xmlns:a16="http://schemas.microsoft.com/office/drawing/2014/main" id="{EFFEC292-781C-B2EA-0AF5-8946EDD53EA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3;p38">
              <a:extLst>
                <a:ext uri="{FF2B5EF4-FFF2-40B4-BE49-F238E27FC236}">
                  <a16:creationId xmlns:a16="http://schemas.microsoft.com/office/drawing/2014/main" id="{2713E3DA-7517-4518-07E1-362D0540631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4;p38">
              <a:extLst>
                <a:ext uri="{FF2B5EF4-FFF2-40B4-BE49-F238E27FC236}">
                  <a16:creationId xmlns:a16="http://schemas.microsoft.com/office/drawing/2014/main" id="{DD52089F-37C9-8066-E65C-06FDD452457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5;p38">
              <a:extLst>
                <a:ext uri="{FF2B5EF4-FFF2-40B4-BE49-F238E27FC236}">
                  <a16:creationId xmlns:a16="http://schemas.microsoft.com/office/drawing/2014/main" id="{79CFF916-6856-BFE7-7C5F-FCFAC94F7856}"/>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6;p38">
              <a:extLst>
                <a:ext uri="{FF2B5EF4-FFF2-40B4-BE49-F238E27FC236}">
                  <a16:creationId xmlns:a16="http://schemas.microsoft.com/office/drawing/2014/main" id="{EB393619-09F3-FCEC-DAEB-94CE6B95D222}"/>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7;p38">
              <a:extLst>
                <a:ext uri="{FF2B5EF4-FFF2-40B4-BE49-F238E27FC236}">
                  <a16:creationId xmlns:a16="http://schemas.microsoft.com/office/drawing/2014/main" id="{BF80D5D5-B51F-70DF-4DA8-1C81D6F79F1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8;p38">
              <a:extLst>
                <a:ext uri="{FF2B5EF4-FFF2-40B4-BE49-F238E27FC236}">
                  <a16:creationId xmlns:a16="http://schemas.microsoft.com/office/drawing/2014/main" id="{6483CEAA-BFD5-7970-970C-8A2EC5EB57AC}"/>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9;p38">
              <a:extLst>
                <a:ext uri="{FF2B5EF4-FFF2-40B4-BE49-F238E27FC236}">
                  <a16:creationId xmlns:a16="http://schemas.microsoft.com/office/drawing/2014/main" id="{18CEC093-B927-39F0-51AF-C92565EE968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p38">
              <a:extLst>
                <a:ext uri="{FF2B5EF4-FFF2-40B4-BE49-F238E27FC236}">
                  <a16:creationId xmlns:a16="http://schemas.microsoft.com/office/drawing/2014/main" id="{812E8D18-5141-47EE-B1BF-6A26A80BCB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p38">
              <a:extLst>
                <a:ext uri="{FF2B5EF4-FFF2-40B4-BE49-F238E27FC236}">
                  <a16:creationId xmlns:a16="http://schemas.microsoft.com/office/drawing/2014/main" id="{0DD9945B-7BD7-E79F-6B92-6C4492CC0A2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p38">
              <a:extLst>
                <a:ext uri="{FF2B5EF4-FFF2-40B4-BE49-F238E27FC236}">
                  <a16:creationId xmlns:a16="http://schemas.microsoft.com/office/drawing/2014/main" id="{1A2D674F-FE7A-7926-6DA5-26C4D3C377C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3;p38">
              <a:extLst>
                <a:ext uri="{FF2B5EF4-FFF2-40B4-BE49-F238E27FC236}">
                  <a16:creationId xmlns:a16="http://schemas.microsoft.com/office/drawing/2014/main" id="{6AE245B9-97A9-EAAE-3934-DBCB24AE8F3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4;p38">
              <a:extLst>
                <a:ext uri="{FF2B5EF4-FFF2-40B4-BE49-F238E27FC236}">
                  <a16:creationId xmlns:a16="http://schemas.microsoft.com/office/drawing/2014/main" id="{49744DCE-FF56-78BF-40A8-958EBBF548F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5;p38">
              <a:extLst>
                <a:ext uri="{FF2B5EF4-FFF2-40B4-BE49-F238E27FC236}">
                  <a16:creationId xmlns:a16="http://schemas.microsoft.com/office/drawing/2014/main" id="{5180B89C-95A9-6EFE-F29C-483349DA9DF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6;p38">
              <a:extLst>
                <a:ext uri="{FF2B5EF4-FFF2-40B4-BE49-F238E27FC236}">
                  <a16:creationId xmlns:a16="http://schemas.microsoft.com/office/drawing/2014/main" id="{7DA92501-5B73-0117-DFB2-CF620FE57A87}"/>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7;p38">
              <a:extLst>
                <a:ext uri="{FF2B5EF4-FFF2-40B4-BE49-F238E27FC236}">
                  <a16:creationId xmlns:a16="http://schemas.microsoft.com/office/drawing/2014/main" id="{F321AE97-23CA-F170-AF73-7E0676FEFED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8;p38">
              <a:extLst>
                <a:ext uri="{FF2B5EF4-FFF2-40B4-BE49-F238E27FC236}">
                  <a16:creationId xmlns:a16="http://schemas.microsoft.com/office/drawing/2014/main" id="{FCCFEAB7-AF85-67AB-2D6C-4CAE45E25D8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9;p38">
              <a:extLst>
                <a:ext uri="{FF2B5EF4-FFF2-40B4-BE49-F238E27FC236}">
                  <a16:creationId xmlns:a16="http://schemas.microsoft.com/office/drawing/2014/main" id="{C7E3F09C-0E60-7590-0598-564BB04151E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0;p38">
              <a:extLst>
                <a:ext uri="{FF2B5EF4-FFF2-40B4-BE49-F238E27FC236}">
                  <a16:creationId xmlns:a16="http://schemas.microsoft.com/office/drawing/2014/main" id="{91A9DD97-D015-195F-36A6-DC8D531EC03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1;p38">
              <a:extLst>
                <a:ext uri="{FF2B5EF4-FFF2-40B4-BE49-F238E27FC236}">
                  <a16:creationId xmlns:a16="http://schemas.microsoft.com/office/drawing/2014/main" id="{11242AC2-A972-BA70-9FC9-48BF3E6A907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2;p38">
              <a:extLst>
                <a:ext uri="{FF2B5EF4-FFF2-40B4-BE49-F238E27FC236}">
                  <a16:creationId xmlns:a16="http://schemas.microsoft.com/office/drawing/2014/main" id="{CB1545F6-1A70-8166-F3CF-89F1C36F604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3;p38">
              <a:extLst>
                <a:ext uri="{FF2B5EF4-FFF2-40B4-BE49-F238E27FC236}">
                  <a16:creationId xmlns:a16="http://schemas.microsoft.com/office/drawing/2014/main" id="{75740FB5-2183-D874-7245-4CC3D3ABDB1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4;p38">
              <a:extLst>
                <a:ext uri="{FF2B5EF4-FFF2-40B4-BE49-F238E27FC236}">
                  <a16:creationId xmlns:a16="http://schemas.microsoft.com/office/drawing/2014/main" id="{DAFAF805-89D9-88BF-AEB4-44130D3350D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5;p38">
              <a:extLst>
                <a:ext uri="{FF2B5EF4-FFF2-40B4-BE49-F238E27FC236}">
                  <a16:creationId xmlns:a16="http://schemas.microsoft.com/office/drawing/2014/main" id="{32F13B43-B813-B5A3-222E-282EE44BC11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6;p38">
              <a:extLst>
                <a:ext uri="{FF2B5EF4-FFF2-40B4-BE49-F238E27FC236}">
                  <a16:creationId xmlns:a16="http://schemas.microsoft.com/office/drawing/2014/main" id="{27F2280A-199F-7AFF-19C4-17DF153DD70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7;p38">
              <a:extLst>
                <a:ext uri="{FF2B5EF4-FFF2-40B4-BE49-F238E27FC236}">
                  <a16:creationId xmlns:a16="http://schemas.microsoft.com/office/drawing/2014/main" id="{75737B3A-B6B7-B19C-78B7-F8507EB2294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8;p38">
              <a:extLst>
                <a:ext uri="{FF2B5EF4-FFF2-40B4-BE49-F238E27FC236}">
                  <a16:creationId xmlns:a16="http://schemas.microsoft.com/office/drawing/2014/main" id="{96F0933D-C644-F824-76B9-71F619B9021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9;p38">
              <a:extLst>
                <a:ext uri="{FF2B5EF4-FFF2-40B4-BE49-F238E27FC236}">
                  <a16:creationId xmlns:a16="http://schemas.microsoft.com/office/drawing/2014/main" id="{A41172BC-21A7-7863-5573-532AFB6686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0;p38">
              <a:extLst>
                <a:ext uri="{FF2B5EF4-FFF2-40B4-BE49-F238E27FC236}">
                  <a16:creationId xmlns:a16="http://schemas.microsoft.com/office/drawing/2014/main" id="{A235BFAD-4E43-DDA3-CB15-CF5AB56151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1;p38">
              <a:extLst>
                <a:ext uri="{FF2B5EF4-FFF2-40B4-BE49-F238E27FC236}">
                  <a16:creationId xmlns:a16="http://schemas.microsoft.com/office/drawing/2014/main" id="{D40E1161-8B64-D9A0-B1E9-121A28B88E8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2;p38">
              <a:extLst>
                <a:ext uri="{FF2B5EF4-FFF2-40B4-BE49-F238E27FC236}">
                  <a16:creationId xmlns:a16="http://schemas.microsoft.com/office/drawing/2014/main" id="{FB880962-2D01-44E4-375A-E05332576A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3;p38">
              <a:extLst>
                <a:ext uri="{FF2B5EF4-FFF2-40B4-BE49-F238E27FC236}">
                  <a16:creationId xmlns:a16="http://schemas.microsoft.com/office/drawing/2014/main" id="{061E7BE7-FB2D-1AE1-F1D3-7A478F7647E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38">
              <a:extLst>
                <a:ext uri="{FF2B5EF4-FFF2-40B4-BE49-F238E27FC236}">
                  <a16:creationId xmlns:a16="http://schemas.microsoft.com/office/drawing/2014/main" id="{B9499F38-962B-B086-0219-1AE6E606095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38">
              <a:extLst>
                <a:ext uri="{FF2B5EF4-FFF2-40B4-BE49-F238E27FC236}">
                  <a16:creationId xmlns:a16="http://schemas.microsoft.com/office/drawing/2014/main" id="{7E25C36B-E800-2494-E890-48D14D7B6CD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38">
              <a:extLst>
                <a:ext uri="{FF2B5EF4-FFF2-40B4-BE49-F238E27FC236}">
                  <a16:creationId xmlns:a16="http://schemas.microsoft.com/office/drawing/2014/main" id="{60002D97-723A-E216-829B-B9B024B03F3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38">
              <a:extLst>
                <a:ext uri="{FF2B5EF4-FFF2-40B4-BE49-F238E27FC236}">
                  <a16:creationId xmlns:a16="http://schemas.microsoft.com/office/drawing/2014/main" id="{8D1B6B8F-5272-4DDB-EFDD-C05EC81E4361}"/>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38">
              <a:extLst>
                <a:ext uri="{FF2B5EF4-FFF2-40B4-BE49-F238E27FC236}">
                  <a16:creationId xmlns:a16="http://schemas.microsoft.com/office/drawing/2014/main" id="{1677070D-3D0B-EE39-AF84-88DD0AF83E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38">
              <a:extLst>
                <a:ext uri="{FF2B5EF4-FFF2-40B4-BE49-F238E27FC236}">
                  <a16:creationId xmlns:a16="http://schemas.microsoft.com/office/drawing/2014/main" id="{9DD8B833-E9D8-176A-EF6B-C62F38FE249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38">
              <a:extLst>
                <a:ext uri="{FF2B5EF4-FFF2-40B4-BE49-F238E27FC236}">
                  <a16:creationId xmlns:a16="http://schemas.microsoft.com/office/drawing/2014/main" id="{22F21A0C-25F5-9568-C541-86EA720E4A6B}"/>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1;p38">
              <a:extLst>
                <a:ext uri="{FF2B5EF4-FFF2-40B4-BE49-F238E27FC236}">
                  <a16:creationId xmlns:a16="http://schemas.microsoft.com/office/drawing/2014/main" id="{68E2332D-7AAB-0E31-AD1C-2FD97E245E2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2;p38">
              <a:extLst>
                <a:ext uri="{FF2B5EF4-FFF2-40B4-BE49-F238E27FC236}">
                  <a16:creationId xmlns:a16="http://schemas.microsoft.com/office/drawing/2014/main" id="{1B727D9E-4259-AE4C-B5ED-68A9CB899C85}"/>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3;p38">
              <a:extLst>
                <a:ext uri="{FF2B5EF4-FFF2-40B4-BE49-F238E27FC236}">
                  <a16:creationId xmlns:a16="http://schemas.microsoft.com/office/drawing/2014/main" id="{54EDBAA0-07FD-AAF3-A895-A70221FE75B1}"/>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4;p38">
              <a:extLst>
                <a:ext uri="{FF2B5EF4-FFF2-40B4-BE49-F238E27FC236}">
                  <a16:creationId xmlns:a16="http://schemas.microsoft.com/office/drawing/2014/main" id="{0ACCE285-1522-3CFD-4805-A5CAAD55D3D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5;p38">
              <a:extLst>
                <a:ext uri="{FF2B5EF4-FFF2-40B4-BE49-F238E27FC236}">
                  <a16:creationId xmlns:a16="http://schemas.microsoft.com/office/drawing/2014/main" id="{B7A3021F-7A00-E32F-DDDE-8638480D38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46;p38">
              <a:extLst>
                <a:ext uri="{FF2B5EF4-FFF2-40B4-BE49-F238E27FC236}">
                  <a16:creationId xmlns:a16="http://schemas.microsoft.com/office/drawing/2014/main" id="{1D508CAA-96D1-5240-FAB4-35744BB31ED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47;p38">
              <a:extLst>
                <a:ext uri="{FF2B5EF4-FFF2-40B4-BE49-F238E27FC236}">
                  <a16:creationId xmlns:a16="http://schemas.microsoft.com/office/drawing/2014/main" id="{9652835A-8CAE-4950-8C61-162167B7283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48;p38">
              <a:extLst>
                <a:ext uri="{FF2B5EF4-FFF2-40B4-BE49-F238E27FC236}">
                  <a16:creationId xmlns:a16="http://schemas.microsoft.com/office/drawing/2014/main" id="{0E679479-8A19-708C-30C4-07EB5A8FC7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49;p38">
              <a:extLst>
                <a:ext uri="{FF2B5EF4-FFF2-40B4-BE49-F238E27FC236}">
                  <a16:creationId xmlns:a16="http://schemas.microsoft.com/office/drawing/2014/main" id="{770087EB-1E74-F45E-324A-EEDD6C3179B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0;p38">
              <a:extLst>
                <a:ext uri="{FF2B5EF4-FFF2-40B4-BE49-F238E27FC236}">
                  <a16:creationId xmlns:a16="http://schemas.microsoft.com/office/drawing/2014/main" id="{7F42E3A0-57E7-C455-94B2-63BE79A80FE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1;p38">
              <a:extLst>
                <a:ext uri="{FF2B5EF4-FFF2-40B4-BE49-F238E27FC236}">
                  <a16:creationId xmlns:a16="http://schemas.microsoft.com/office/drawing/2014/main" id="{F4F5B9C9-E4D4-7952-7372-4B38EB0D0A4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2;p38">
              <a:extLst>
                <a:ext uri="{FF2B5EF4-FFF2-40B4-BE49-F238E27FC236}">
                  <a16:creationId xmlns:a16="http://schemas.microsoft.com/office/drawing/2014/main" id="{181ABAC5-0905-B992-CA97-14FFE1526C41}"/>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3;p38">
              <a:extLst>
                <a:ext uri="{FF2B5EF4-FFF2-40B4-BE49-F238E27FC236}">
                  <a16:creationId xmlns:a16="http://schemas.microsoft.com/office/drawing/2014/main" id="{0B54E6FA-3A03-27E4-85F8-9BBE40746C4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4;p38">
              <a:extLst>
                <a:ext uri="{FF2B5EF4-FFF2-40B4-BE49-F238E27FC236}">
                  <a16:creationId xmlns:a16="http://schemas.microsoft.com/office/drawing/2014/main" id="{464F7B06-4353-CF9B-569C-2DC784359E1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5;p38">
              <a:extLst>
                <a:ext uri="{FF2B5EF4-FFF2-40B4-BE49-F238E27FC236}">
                  <a16:creationId xmlns:a16="http://schemas.microsoft.com/office/drawing/2014/main" id="{B23D7859-4409-2D5B-F811-072C6AEC570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56;p38">
              <a:extLst>
                <a:ext uri="{FF2B5EF4-FFF2-40B4-BE49-F238E27FC236}">
                  <a16:creationId xmlns:a16="http://schemas.microsoft.com/office/drawing/2014/main" id="{62F311ED-B941-EB0F-866F-C91ABB138A85}"/>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57;p38">
              <a:extLst>
                <a:ext uri="{FF2B5EF4-FFF2-40B4-BE49-F238E27FC236}">
                  <a16:creationId xmlns:a16="http://schemas.microsoft.com/office/drawing/2014/main" id="{37B2605F-616B-F5BD-6963-A8FBC8A8BF80}"/>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58;p38">
              <a:extLst>
                <a:ext uri="{FF2B5EF4-FFF2-40B4-BE49-F238E27FC236}">
                  <a16:creationId xmlns:a16="http://schemas.microsoft.com/office/drawing/2014/main" id="{A983DAD9-685F-5F47-60B3-A7DA8E427CC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1" name="Picture 540">
            <a:extLst>
              <a:ext uri="{FF2B5EF4-FFF2-40B4-BE49-F238E27FC236}">
                <a16:creationId xmlns:a16="http://schemas.microsoft.com/office/drawing/2014/main" id="{902AA0A6-C42C-030B-215F-16296EAAABB1}"/>
              </a:ext>
            </a:extLst>
          </p:cNvPr>
          <p:cNvPicPr>
            <a:picLocks noChangeAspect="1"/>
          </p:cNvPicPr>
          <p:nvPr/>
        </p:nvPicPr>
        <p:blipFill>
          <a:blip r:embed="rId3"/>
          <a:stretch>
            <a:fillRect/>
          </a:stretch>
        </p:blipFill>
        <p:spPr>
          <a:xfrm>
            <a:off x="5519362" y="1759968"/>
            <a:ext cx="3458008" cy="2044653"/>
          </a:xfrm>
          <a:prstGeom prst="rect">
            <a:avLst/>
          </a:prstGeom>
        </p:spPr>
      </p:pic>
      <p:pic>
        <p:nvPicPr>
          <p:cNvPr id="543" name="Picture 542">
            <a:extLst>
              <a:ext uri="{FF2B5EF4-FFF2-40B4-BE49-F238E27FC236}">
                <a16:creationId xmlns:a16="http://schemas.microsoft.com/office/drawing/2014/main" id="{26AE1912-FEE2-3390-6957-B02E943F2C71}"/>
              </a:ext>
            </a:extLst>
          </p:cNvPr>
          <p:cNvPicPr>
            <a:picLocks noChangeAspect="1"/>
          </p:cNvPicPr>
          <p:nvPr/>
        </p:nvPicPr>
        <p:blipFill>
          <a:blip r:embed="rId4"/>
          <a:stretch>
            <a:fillRect/>
          </a:stretch>
        </p:blipFill>
        <p:spPr>
          <a:xfrm>
            <a:off x="1854574" y="1781170"/>
            <a:ext cx="3347979" cy="2045246"/>
          </a:xfrm>
          <a:prstGeom prst="rect">
            <a:avLst/>
          </a:prstGeom>
        </p:spPr>
      </p:pic>
    </p:spTree>
    <p:extLst>
      <p:ext uri="{BB962C8B-B14F-4D97-AF65-F5344CB8AC3E}">
        <p14:creationId xmlns:p14="http://schemas.microsoft.com/office/powerpoint/2010/main" val="881050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b)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LZW:</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90A6BE-A48A-EF6D-28B2-A8583B7D7522}"/>
              </a:ext>
            </a:extLst>
          </p:cNvPr>
          <p:cNvSpPr>
            <a:spLocks noGrp="1"/>
          </p:cNvSpPr>
          <p:nvPr>
            <p:ph type="body" idx="1"/>
          </p:nvPr>
        </p:nvSpPr>
        <p:spPr/>
        <p:txBody>
          <a:bodyPr/>
          <a:lstStyle/>
          <a:p>
            <a:r>
              <a:rPr lang="en-US" sz="2000" dirty="0" err="1">
                <a:latin typeface="Calibri" panose="020F0502020204030204" pitchFamily="34" charset="0"/>
                <a:ea typeface="Calibri" panose="020F0502020204030204" pitchFamily="34" charset="0"/>
                <a:cs typeface="Calibri" panose="020F0502020204030204" pitchFamily="34" charset="0"/>
              </a:rPr>
              <a:t>Hàm</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giải</a:t>
            </a:r>
            <a:r>
              <a:rPr lang="en-US" sz="2000" dirty="0">
                <a:latin typeface="Calibri" panose="020F0502020204030204" pitchFamily="34" charset="0"/>
                <a:ea typeface="Calibri" panose="020F0502020204030204" pitchFamily="34" charset="0"/>
                <a:cs typeface="Calibri" panose="020F0502020204030204" pitchFamily="34" charset="0"/>
              </a:rPr>
              <a:t> mã:</a:t>
            </a:r>
          </a:p>
        </p:txBody>
      </p:sp>
      <p:grpSp>
        <p:nvGrpSpPr>
          <p:cNvPr id="5" name="Google Shape;775;p38">
            <a:extLst>
              <a:ext uri="{FF2B5EF4-FFF2-40B4-BE49-F238E27FC236}">
                <a16:creationId xmlns:a16="http://schemas.microsoft.com/office/drawing/2014/main" id="{8495029A-CD51-7F5D-66B7-992BE3FF5853}"/>
              </a:ext>
            </a:extLst>
          </p:cNvPr>
          <p:cNvGrpSpPr/>
          <p:nvPr/>
        </p:nvGrpSpPr>
        <p:grpSpPr>
          <a:xfrm>
            <a:off x="0" y="2925450"/>
            <a:ext cx="1732082" cy="1375649"/>
            <a:chOff x="2735825" y="2251925"/>
            <a:chExt cx="1386775" cy="1101400"/>
          </a:xfrm>
        </p:grpSpPr>
        <p:sp>
          <p:nvSpPr>
            <p:cNvPr id="6" name="Google Shape;776;p38">
              <a:extLst>
                <a:ext uri="{FF2B5EF4-FFF2-40B4-BE49-F238E27FC236}">
                  <a16:creationId xmlns:a16="http://schemas.microsoft.com/office/drawing/2014/main" id="{9F86EE6D-13BC-86F1-F2C8-48DA93BFE5D1}"/>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7;p38">
              <a:extLst>
                <a:ext uri="{FF2B5EF4-FFF2-40B4-BE49-F238E27FC236}">
                  <a16:creationId xmlns:a16="http://schemas.microsoft.com/office/drawing/2014/main" id="{44D79BD9-953C-AF1F-42AB-402EDEEF139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8;p38">
              <a:extLst>
                <a:ext uri="{FF2B5EF4-FFF2-40B4-BE49-F238E27FC236}">
                  <a16:creationId xmlns:a16="http://schemas.microsoft.com/office/drawing/2014/main" id="{1E0EADB2-69F4-7159-05F0-2D0F01C975AA}"/>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9;p38">
              <a:extLst>
                <a:ext uri="{FF2B5EF4-FFF2-40B4-BE49-F238E27FC236}">
                  <a16:creationId xmlns:a16="http://schemas.microsoft.com/office/drawing/2014/main" id="{5296D647-B0B2-6799-9282-ECB094F892EA}"/>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0;p38">
              <a:extLst>
                <a:ext uri="{FF2B5EF4-FFF2-40B4-BE49-F238E27FC236}">
                  <a16:creationId xmlns:a16="http://schemas.microsoft.com/office/drawing/2014/main" id="{49CD189D-9DBE-B5CB-E54D-D4CA14CEE579}"/>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1;p38">
              <a:extLst>
                <a:ext uri="{FF2B5EF4-FFF2-40B4-BE49-F238E27FC236}">
                  <a16:creationId xmlns:a16="http://schemas.microsoft.com/office/drawing/2014/main" id="{6019AC08-C71E-0DFE-B192-1255419010DB}"/>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2;p38">
              <a:extLst>
                <a:ext uri="{FF2B5EF4-FFF2-40B4-BE49-F238E27FC236}">
                  <a16:creationId xmlns:a16="http://schemas.microsoft.com/office/drawing/2014/main" id="{66E412B9-D5FC-6FF5-5808-F6135F809F4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3;p38">
              <a:extLst>
                <a:ext uri="{FF2B5EF4-FFF2-40B4-BE49-F238E27FC236}">
                  <a16:creationId xmlns:a16="http://schemas.microsoft.com/office/drawing/2014/main" id="{5C691D3B-BCC9-E233-7CA4-CF70D2C18C80}"/>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p38">
              <a:extLst>
                <a:ext uri="{FF2B5EF4-FFF2-40B4-BE49-F238E27FC236}">
                  <a16:creationId xmlns:a16="http://schemas.microsoft.com/office/drawing/2014/main" id="{CB364D1B-68A9-FDD7-D1E1-8E78BDF78ED8}"/>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p38">
              <a:extLst>
                <a:ext uri="{FF2B5EF4-FFF2-40B4-BE49-F238E27FC236}">
                  <a16:creationId xmlns:a16="http://schemas.microsoft.com/office/drawing/2014/main" id="{90303766-6AEE-3A9A-F306-BE8B6FE1C7BE}"/>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6;p38">
              <a:extLst>
                <a:ext uri="{FF2B5EF4-FFF2-40B4-BE49-F238E27FC236}">
                  <a16:creationId xmlns:a16="http://schemas.microsoft.com/office/drawing/2014/main" id="{93AA8565-414E-046B-FDF3-815467397DDB}"/>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7;p38">
              <a:extLst>
                <a:ext uri="{FF2B5EF4-FFF2-40B4-BE49-F238E27FC236}">
                  <a16:creationId xmlns:a16="http://schemas.microsoft.com/office/drawing/2014/main" id="{E608FD73-0829-8FAC-24E8-7EF41E42F3EC}"/>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8;p38">
              <a:extLst>
                <a:ext uri="{FF2B5EF4-FFF2-40B4-BE49-F238E27FC236}">
                  <a16:creationId xmlns:a16="http://schemas.microsoft.com/office/drawing/2014/main" id="{3F6F0385-43CA-BAAB-1BDD-E73E85830C15}"/>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38">
              <a:extLst>
                <a:ext uri="{FF2B5EF4-FFF2-40B4-BE49-F238E27FC236}">
                  <a16:creationId xmlns:a16="http://schemas.microsoft.com/office/drawing/2014/main" id="{97AEC1E9-DE09-4F5F-6B06-E8B2021E951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p38">
              <a:extLst>
                <a:ext uri="{FF2B5EF4-FFF2-40B4-BE49-F238E27FC236}">
                  <a16:creationId xmlns:a16="http://schemas.microsoft.com/office/drawing/2014/main" id="{DDF82986-DAF7-7A04-05BC-54723E7879A4}"/>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p38">
              <a:extLst>
                <a:ext uri="{FF2B5EF4-FFF2-40B4-BE49-F238E27FC236}">
                  <a16:creationId xmlns:a16="http://schemas.microsoft.com/office/drawing/2014/main" id="{66A71A36-22B9-0F19-DB6E-4257592ACC08}"/>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2;p38">
              <a:extLst>
                <a:ext uri="{FF2B5EF4-FFF2-40B4-BE49-F238E27FC236}">
                  <a16:creationId xmlns:a16="http://schemas.microsoft.com/office/drawing/2014/main" id="{D4B96DB0-1ABF-C0EB-6C59-31B83FDE710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3;p38">
              <a:extLst>
                <a:ext uri="{FF2B5EF4-FFF2-40B4-BE49-F238E27FC236}">
                  <a16:creationId xmlns:a16="http://schemas.microsoft.com/office/drawing/2014/main" id="{6E1AE39A-B878-C0CA-CB95-BD6CB6893153}"/>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4;p38">
              <a:extLst>
                <a:ext uri="{FF2B5EF4-FFF2-40B4-BE49-F238E27FC236}">
                  <a16:creationId xmlns:a16="http://schemas.microsoft.com/office/drawing/2014/main" id="{122AA992-0FD0-B6B8-204E-ABEEFD30EA61}"/>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5;p38">
              <a:extLst>
                <a:ext uri="{FF2B5EF4-FFF2-40B4-BE49-F238E27FC236}">
                  <a16:creationId xmlns:a16="http://schemas.microsoft.com/office/drawing/2014/main" id="{CBE0503B-5D85-217E-4552-799165A2576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6;p38">
              <a:extLst>
                <a:ext uri="{FF2B5EF4-FFF2-40B4-BE49-F238E27FC236}">
                  <a16:creationId xmlns:a16="http://schemas.microsoft.com/office/drawing/2014/main" id="{D5810546-34F6-6436-EEFA-2F3E6693743B}"/>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7;p38">
              <a:extLst>
                <a:ext uri="{FF2B5EF4-FFF2-40B4-BE49-F238E27FC236}">
                  <a16:creationId xmlns:a16="http://schemas.microsoft.com/office/drawing/2014/main" id="{64299B81-C3F0-3396-33EF-C033638FFDDE}"/>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8;p38">
              <a:extLst>
                <a:ext uri="{FF2B5EF4-FFF2-40B4-BE49-F238E27FC236}">
                  <a16:creationId xmlns:a16="http://schemas.microsoft.com/office/drawing/2014/main" id="{D56B32E9-064B-E101-EF9D-318603285C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9;p38">
              <a:extLst>
                <a:ext uri="{FF2B5EF4-FFF2-40B4-BE49-F238E27FC236}">
                  <a16:creationId xmlns:a16="http://schemas.microsoft.com/office/drawing/2014/main" id="{9B341631-284B-5160-018F-48E2877D2904}"/>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p38">
              <a:extLst>
                <a:ext uri="{FF2B5EF4-FFF2-40B4-BE49-F238E27FC236}">
                  <a16:creationId xmlns:a16="http://schemas.microsoft.com/office/drawing/2014/main" id="{79F92DF5-1A54-A1C2-41A7-64625CF10D8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1;p38">
              <a:extLst>
                <a:ext uri="{FF2B5EF4-FFF2-40B4-BE49-F238E27FC236}">
                  <a16:creationId xmlns:a16="http://schemas.microsoft.com/office/drawing/2014/main" id="{95F301C4-DCC0-AE13-E766-ACF3156F1938}"/>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2;p38">
              <a:extLst>
                <a:ext uri="{FF2B5EF4-FFF2-40B4-BE49-F238E27FC236}">
                  <a16:creationId xmlns:a16="http://schemas.microsoft.com/office/drawing/2014/main" id="{EFFEC292-781C-B2EA-0AF5-8946EDD53EA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3;p38">
              <a:extLst>
                <a:ext uri="{FF2B5EF4-FFF2-40B4-BE49-F238E27FC236}">
                  <a16:creationId xmlns:a16="http://schemas.microsoft.com/office/drawing/2014/main" id="{2713E3DA-7517-4518-07E1-362D0540631B}"/>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4;p38">
              <a:extLst>
                <a:ext uri="{FF2B5EF4-FFF2-40B4-BE49-F238E27FC236}">
                  <a16:creationId xmlns:a16="http://schemas.microsoft.com/office/drawing/2014/main" id="{DD52089F-37C9-8066-E65C-06FDD452457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5;p38">
              <a:extLst>
                <a:ext uri="{FF2B5EF4-FFF2-40B4-BE49-F238E27FC236}">
                  <a16:creationId xmlns:a16="http://schemas.microsoft.com/office/drawing/2014/main" id="{79CFF916-6856-BFE7-7C5F-FCFAC94F7856}"/>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6;p38">
              <a:extLst>
                <a:ext uri="{FF2B5EF4-FFF2-40B4-BE49-F238E27FC236}">
                  <a16:creationId xmlns:a16="http://schemas.microsoft.com/office/drawing/2014/main" id="{EB393619-09F3-FCEC-DAEB-94CE6B95D222}"/>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7;p38">
              <a:extLst>
                <a:ext uri="{FF2B5EF4-FFF2-40B4-BE49-F238E27FC236}">
                  <a16:creationId xmlns:a16="http://schemas.microsoft.com/office/drawing/2014/main" id="{BF80D5D5-B51F-70DF-4DA8-1C81D6F79F1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8;p38">
              <a:extLst>
                <a:ext uri="{FF2B5EF4-FFF2-40B4-BE49-F238E27FC236}">
                  <a16:creationId xmlns:a16="http://schemas.microsoft.com/office/drawing/2014/main" id="{6483CEAA-BFD5-7970-970C-8A2EC5EB57AC}"/>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9;p38">
              <a:extLst>
                <a:ext uri="{FF2B5EF4-FFF2-40B4-BE49-F238E27FC236}">
                  <a16:creationId xmlns:a16="http://schemas.microsoft.com/office/drawing/2014/main" id="{18CEC093-B927-39F0-51AF-C92565EE968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0;p38">
              <a:extLst>
                <a:ext uri="{FF2B5EF4-FFF2-40B4-BE49-F238E27FC236}">
                  <a16:creationId xmlns:a16="http://schemas.microsoft.com/office/drawing/2014/main" id="{812E8D18-5141-47EE-B1BF-6A26A80BCB8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p38">
              <a:extLst>
                <a:ext uri="{FF2B5EF4-FFF2-40B4-BE49-F238E27FC236}">
                  <a16:creationId xmlns:a16="http://schemas.microsoft.com/office/drawing/2014/main" id="{0DD9945B-7BD7-E79F-6B92-6C4492CC0A2D}"/>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p38">
              <a:extLst>
                <a:ext uri="{FF2B5EF4-FFF2-40B4-BE49-F238E27FC236}">
                  <a16:creationId xmlns:a16="http://schemas.microsoft.com/office/drawing/2014/main" id="{1A2D674F-FE7A-7926-6DA5-26C4D3C377C0}"/>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3;p38">
              <a:extLst>
                <a:ext uri="{FF2B5EF4-FFF2-40B4-BE49-F238E27FC236}">
                  <a16:creationId xmlns:a16="http://schemas.microsoft.com/office/drawing/2014/main" id="{6AE245B9-97A9-EAAE-3934-DBCB24AE8F34}"/>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4;p38">
              <a:extLst>
                <a:ext uri="{FF2B5EF4-FFF2-40B4-BE49-F238E27FC236}">
                  <a16:creationId xmlns:a16="http://schemas.microsoft.com/office/drawing/2014/main" id="{49744DCE-FF56-78BF-40A8-958EBBF548F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5;p38">
              <a:extLst>
                <a:ext uri="{FF2B5EF4-FFF2-40B4-BE49-F238E27FC236}">
                  <a16:creationId xmlns:a16="http://schemas.microsoft.com/office/drawing/2014/main" id="{5180B89C-95A9-6EFE-F29C-483349DA9DFA}"/>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6;p38">
              <a:extLst>
                <a:ext uri="{FF2B5EF4-FFF2-40B4-BE49-F238E27FC236}">
                  <a16:creationId xmlns:a16="http://schemas.microsoft.com/office/drawing/2014/main" id="{7DA92501-5B73-0117-DFB2-CF620FE57A87}"/>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7;p38">
              <a:extLst>
                <a:ext uri="{FF2B5EF4-FFF2-40B4-BE49-F238E27FC236}">
                  <a16:creationId xmlns:a16="http://schemas.microsoft.com/office/drawing/2014/main" id="{F321AE97-23CA-F170-AF73-7E0676FEFED3}"/>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18;p38">
              <a:extLst>
                <a:ext uri="{FF2B5EF4-FFF2-40B4-BE49-F238E27FC236}">
                  <a16:creationId xmlns:a16="http://schemas.microsoft.com/office/drawing/2014/main" id="{FCCFEAB7-AF85-67AB-2D6C-4CAE45E25D81}"/>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9;p38">
              <a:extLst>
                <a:ext uri="{FF2B5EF4-FFF2-40B4-BE49-F238E27FC236}">
                  <a16:creationId xmlns:a16="http://schemas.microsoft.com/office/drawing/2014/main" id="{C7E3F09C-0E60-7590-0598-564BB04151E1}"/>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0;p38">
              <a:extLst>
                <a:ext uri="{FF2B5EF4-FFF2-40B4-BE49-F238E27FC236}">
                  <a16:creationId xmlns:a16="http://schemas.microsoft.com/office/drawing/2014/main" id="{91A9DD97-D015-195F-36A6-DC8D531EC03E}"/>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1;p38">
              <a:extLst>
                <a:ext uri="{FF2B5EF4-FFF2-40B4-BE49-F238E27FC236}">
                  <a16:creationId xmlns:a16="http://schemas.microsoft.com/office/drawing/2014/main" id="{11242AC2-A972-BA70-9FC9-48BF3E6A907D}"/>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2;p38">
              <a:extLst>
                <a:ext uri="{FF2B5EF4-FFF2-40B4-BE49-F238E27FC236}">
                  <a16:creationId xmlns:a16="http://schemas.microsoft.com/office/drawing/2014/main" id="{CB1545F6-1A70-8166-F3CF-89F1C36F604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3;p38">
              <a:extLst>
                <a:ext uri="{FF2B5EF4-FFF2-40B4-BE49-F238E27FC236}">
                  <a16:creationId xmlns:a16="http://schemas.microsoft.com/office/drawing/2014/main" id="{75740FB5-2183-D874-7245-4CC3D3ABDB1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4;p38">
              <a:extLst>
                <a:ext uri="{FF2B5EF4-FFF2-40B4-BE49-F238E27FC236}">
                  <a16:creationId xmlns:a16="http://schemas.microsoft.com/office/drawing/2014/main" id="{DAFAF805-89D9-88BF-AEB4-44130D3350DB}"/>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5;p38">
              <a:extLst>
                <a:ext uri="{FF2B5EF4-FFF2-40B4-BE49-F238E27FC236}">
                  <a16:creationId xmlns:a16="http://schemas.microsoft.com/office/drawing/2014/main" id="{32F13B43-B813-B5A3-222E-282EE44BC11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6;p38">
              <a:extLst>
                <a:ext uri="{FF2B5EF4-FFF2-40B4-BE49-F238E27FC236}">
                  <a16:creationId xmlns:a16="http://schemas.microsoft.com/office/drawing/2014/main" id="{27F2280A-199F-7AFF-19C4-17DF153DD704}"/>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7;p38">
              <a:extLst>
                <a:ext uri="{FF2B5EF4-FFF2-40B4-BE49-F238E27FC236}">
                  <a16:creationId xmlns:a16="http://schemas.microsoft.com/office/drawing/2014/main" id="{75737B3A-B6B7-B19C-78B7-F8507EB22949}"/>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8;p38">
              <a:extLst>
                <a:ext uri="{FF2B5EF4-FFF2-40B4-BE49-F238E27FC236}">
                  <a16:creationId xmlns:a16="http://schemas.microsoft.com/office/drawing/2014/main" id="{96F0933D-C644-F824-76B9-71F619B90213}"/>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9;p38">
              <a:extLst>
                <a:ext uri="{FF2B5EF4-FFF2-40B4-BE49-F238E27FC236}">
                  <a16:creationId xmlns:a16="http://schemas.microsoft.com/office/drawing/2014/main" id="{A41172BC-21A7-7863-5573-532AFB66869F}"/>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0;p38">
              <a:extLst>
                <a:ext uri="{FF2B5EF4-FFF2-40B4-BE49-F238E27FC236}">
                  <a16:creationId xmlns:a16="http://schemas.microsoft.com/office/drawing/2014/main" id="{A235BFAD-4E43-DDA3-CB15-CF5AB5615119}"/>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1;p38">
              <a:extLst>
                <a:ext uri="{FF2B5EF4-FFF2-40B4-BE49-F238E27FC236}">
                  <a16:creationId xmlns:a16="http://schemas.microsoft.com/office/drawing/2014/main" id="{D40E1161-8B64-D9A0-B1E9-121A28B88E8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2;p38">
              <a:extLst>
                <a:ext uri="{FF2B5EF4-FFF2-40B4-BE49-F238E27FC236}">
                  <a16:creationId xmlns:a16="http://schemas.microsoft.com/office/drawing/2014/main" id="{FB880962-2D01-44E4-375A-E05332576A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3;p38">
              <a:extLst>
                <a:ext uri="{FF2B5EF4-FFF2-40B4-BE49-F238E27FC236}">
                  <a16:creationId xmlns:a16="http://schemas.microsoft.com/office/drawing/2014/main" id="{061E7BE7-FB2D-1AE1-F1D3-7A478F7647E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34;p38">
              <a:extLst>
                <a:ext uri="{FF2B5EF4-FFF2-40B4-BE49-F238E27FC236}">
                  <a16:creationId xmlns:a16="http://schemas.microsoft.com/office/drawing/2014/main" id="{B9499F38-962B-B086-0219-1AE6E606095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35;p38">
              <a:extLst>
                <a:ext uri="{FF2B5EF4-FFF2-40B4-BE49-F238E27FC236}">
                  <a16:creationId xmlns:a16="http://schemas.microsoft.com/office/drawing/2014/main" id="{7E25C36B-E800-2494-E890-48D14D7B6CD2}"/>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36;p38">
              <a:extLst>
                <a:ext uri="{FF2B5EF4-FFF2-40B4-BE49-F238E27FC236}">
                  <a16:creationId xmlns:a16="http://schemas.microsoft.com/office/drawing/2014/main" id="{60002D97-723A-E216-829B-B9B024B03F3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37;p38">
              <a:extLst>
                <a:ext uri="{FF2B5EF4-FFF2-40B4-BE49-F238E27FC236}">
                  <a16:creationId xmlns:a16="http://schemas.microsoft.com/office/drawing/2014/main" id="{8D1B6B8F-5272-4DDB-EFDD-C05EC81E4361}"/>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38;p38">
              <a:extLst>
                <a:ext uri="{FF2B5EF4-FFF2-40B4-BE49-F238E27FC236}">
                  <a16:creationId xmlns:a16="http://schemas.microsoft.com/office/drawing/2014/main" id="{1677070D-3D0B-EE39-AF84-88DD0AF83E4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39;p38">
              <a:extLst>
                <a:ext uri="{FF2B5EF4-FFF2-40B4-BE49-F238E27FC236}">
                  <a16:creationId xmlns:a16="http://schemas.microsoft.com/office/drawing/2014/main" id="{9DD8B833-E9D8-176A-EF6B-C62F38FE2496}"/>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0;p38">
              <a:extLst>
                <a:ext uri="{FF2B5EF4-FFF2-40B4-BE49-F238E27FC236}">
                  <a16:creationId xmlns:a16="http://schemas.microsoft.com/office/drawing/2014/main" id="{22F21A0C-25F5-9568-C541-86EA720E4A6B}"/>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41;p38">
              <a:extLst>
                <a:ext uri="{FF2B5EF4-FFF2-40B4-BE49-F238E27FC236}">
                  <a16:creationId xmlns:a16="http://schemas.microsoft.com/office/drawing/2014/main" id="{68E2332D-7AAB-0E31-AD1C-2FD97E245E2B}"/>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42;p38">
              <a:extLst>
                <a:ext uri="{FF2B5EF4-FFF2-40B4-BE49-F238E27FC236}">
                  <a16:creationId xmlns:a16="http://schemas.microsoft.com/office/drawing/2014/main" id="{1B727D9E-4259-AE4C-B5ED-68A9CB899C85}"/>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43;p38">
              <a:extLst>
                <a:ext uri="{FF2B5EF4-FFF2-40B4-BE49-F238E27FC236}">
                  <a16:creationId xmlns:a16="http://schemas.microsoft.com/office/drawing/2014/main" id="{54EDBAA0-07FD-AAF3-A895-A70221FE75B1}"/>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44;p38">
              <a:extLst>
                <a:ext uri="{FF2B5EF4-FFF2-40B4-BE49-F238E27FC236}">
                  <a16:creationId xmlns:a16="http://schemas.microsoft.com/office/drawing/2014/main" id="{0ACCE285-1522-3CFD-4805-A5CAAD55D3D0}"/>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45;p38">
              <a:extLst>
                <a:ext uri="{FF2B5EF4-FFF2-40B4-BE49-F238E27FC236}">
                  <a16:creationId xmlns:a16="http://schemas.microsoft.com/office/drawing/2014/main" id="{B7A3021F-7A00-E32F-DDDE-8638480D3874}"/>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46;p38">
              <a:extLst>
                <a:ext uri="{FF2B5EF4-FFF2-40B4-BE49-F238E27FC236}">
                  <a16:creationId xmlns:a16="http://schemas.microsoft.com/office/drawing/2014/main" id="{1D508CAA-96D1-5240-FAB4-35744BB31ED3}"/>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47;p38">
              <a:extLst>
                <a:ext uri="{FF2B5EF4-FFF2-40B4-BE49-F238E27FC236}">
                  <a16:creationId xmlns:a16="http://schemas.microsoft.com/office/drawing/2014/main" id="{9652835A-8CAE-4950-8C61-162167B7283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48;p38">
              <a:extLst>
                <a:ext uri="{FF2B5EF4-FFF2-40B4-BE49-F238E27FC236}">
                  <a16:creationId xmlns:a16="http://schemas.microsoft.com/office/drawing/2014/main" id="{0E679479-8A19-708C-30C4-07EB5A8FC7B5}"/>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49;p38">
              <a:extLst>
                <a:ext uri="{FF2B5EF4-FFF2-40B4-BE49-F238E27FC236}">
                  <a16:creationId xmlns:a16="http://schemas.microsoft.com/office/drawing/2014/main" id="{770087EB-1E74-F45E-324A-EEDD6C3179B6}"/>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50;p38">
              <a:extLst>
                <a:ext uri="{FF2B5EF4-FFF2-40B4-BE49-F238E27FC236}">
                  <a16:creationId xmlns:a16="http://schemas.microsoft.com/office/drawing/2014/main" id="{7F42E3A0-57E7-C455-94B2-63BE79A80FE2}"/>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51;p38">
              <a:extLst>
                <a:ext uri="{FF2B5EF4-FFF2-40B4-BE49-F238E27FC236}">
                  <a16:creationId xmlns:a16="http://schemas.microsoft.com/office/drawing/2014/main" id="{F4F5B9C9-E4D4-7952-7372-4B38EB0D0A42}"/>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52;p38">
              <a:extLst>
                <a:ext uri="{FF2B5EF4-FFF2-40B4-BE49-F238E27FC236}">
                  <a16:creationId xmlns:a16="http://schemas.microsoft.com/office/drawing/2014/main" id="{181ABAC5-0905-B992-CA97-14FFE1526C41}"/>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53;p38">
              <a:extLst>
                <a:ext uri="{FF2B5EF4-FFF2-40B4-BE49-F238E27FC236}">
                  <a16:creationId xmlns:a16="http://schemas.microsoft.com/office/drawing/2014/main" id="{0B54E6FA-3A03-27E4-85F8-9BBE40746C44}"/>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54;p38">
              <a:extLst>
                <a:ext uri="{FF2B5EF4-FFF2-40B4-BE49-F238E27FC236}">
                  <a16:creationId xmlns:a16="http://schemas.microsoft.com/office/drawing/2014/main" id="{464F7B06-4353-CF9B-569C-2DC784359E13}"/>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55;p38">
              <a:extLst>
                <a:ext uri="{FF2B5EF4-FFF2-40B4-BE49-F238E27FC236}">
                  <a16:creationId xmlns:a16="http://schemas.microsoft.com/office/drawing/2014/main" id="{B23D7859-4409-2D5B-F811-072C6AEC570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56;p38">
              <a:extLst>
                <a:ext uri="{FF2B5EF4-FFF2-40B4-BE49-F238E27FC236}">
                  <a16:creationId xmlns:a16="http://schemas.microsoft.com/office/drawing/2014/main" id="{62F311ED-B941-EB0F-866F-C91ABB138A85}"/>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57;p38">
              <a:extLst>
                <a:ext uri="{FF2B5EF4-FFF2-40B4-BE49-F238E27FC236}">
                  <a16:creationId xmlns:a16="http://schemas.microsoft.com/office/drawing/2014/main" id="{37B2605F-616B-F5BD-6963-A8FBC8A8BF80}"/>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58;p38">
              <a:extLst>
                <a:ext uri="{FF2B5EF4-FFF2-40B4-BE49-F238E27FC236}">
                  <a16:creationId xmlns:a16="http://schemas.microsoft.com/office/drawing/2014/main" id="{A983DAD9-685F-5F47-60B3-A7DA8E427CC2}"/>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0" name="Picture 519">
            <a:extLst>
              <a:ext uri="{FF2B5EF4-FFF2-40B4-BE49-F238E27FC236}">
                <a16:creationId xmlns:a16="http://schemas.microsoft.com/office/drawing/2014/main" id="{CE1506D8-C9E2-45FE-F828-359EEA6025D7}"/>
              </a:ext>
            </a:extLst>
          </p:cNvPr>
          <p:cNvPicPr>
            <a:picLocks noChangeAspect="1"/>
          </p:cNvPicPr>
          <p:nvPr/>
        </p:nvPicPr>
        <p:blipFill>
          <a:blip r:embed="rId3"/>
          <a:stretch>
            <a:fillRect/>
          </a:stretch>
        </p:blipFill>
        <p:spPr>
          <a:xfrm>
            <a:off x="2080396" y="1778242"/>
            <a:ext cx="3240406" cy="2626838"/>
          </a:xfrm>
          <a:prstGeom prst="rect">
            <a:avLst/>
          </a:prstGeom>
        </p:spPr>
      </p:pic>
      <p:pic>
        <p:nvPicPr>
          <p:cNvPr id="522" name="Picture 521">
            <a:extLst>
              <a:ext uri="{FF2B5EF4-FFF2-40B4-BE49-F238E27FC236}">
                <a16:creationId xmlns:a16="http://schemas.microsoft.com/office/drawing/2014/main" id="{C369D982-867C-0999-4B9D-BE84E9217D9D}"/>
              </a:ext>
            </a:extLst>
          </p:cNvPr>
          <p:cNvPicPr>
            <a:picLocks noChangeAspect="1"/>
          </p:cNvPicPr>
          <p:nvPr/>
        </p:nvPicPr>
        <p:blipFill>
          <a:blip r:embed="rId4"/>
          <a:stretch>
            <a:fillRect/>
          </a:stretch>
        </p:blipFill>
        <p:spPr>
          <a:xfrm>
            <a:off x="5671872" y="1761780"/>
            <a:ext cx="3083672" cy="2607366"/>
          </a:xfrm>
          <a:prstGeom prst="rect">
            <a:avLst/>
          </a:prstGeom>
        </p:spPr>
      </p:pic>
    </p:spTree>
    <p:extLst>
      <p:ext uri="{BB962C8B-B14F-4D97-AF65-F5344CB8AC3E}">
        <p14:creationId xmlns:p14="http://schemas.microsoft.com/office/powerpoint/2010/main" val="2272987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panose="020F0502020204030204" pitchFamily="34" charset="0"/>
                <a:ea typeface="Calibri" panose="020F0502020204030204" pitchFamily="34" charset="0"/>
                <a:cs typeface="Calibri" panose="020F0502020204030204" pitchFamily="34" charset="0"/>
              </a:rPr>
              <a:t>Đánh</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giá</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dựa</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trên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tập</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dữ</a:t>
            </a:r>
            <a:r>
              <a:rPr lang="en-US" b="1" dirty="0">
                <a:latin typeface="Calibri" panose="020F0502020204030204" pitchFamily="34" charset="0"/>
                <a:ea typeface="Calibri" panose="020F0502020204030204" pitchFamily="34" charset="0"/>
                <a:cs typeface="Calibri" panose="020F0502020204030204" pitchFamily="34" charset="0"/>
              </a:rPr>
              <a:t> liệu</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0" y="0"/>
            <a:ext cx="7713900" cy="707400"/>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800" b="1" i="1" u="sng" dirty="0">
                <a:solidFill>
                  <a:srgbClr val="000000"/>
                </a:solidFill>
                <a:effectLst/>
                <a:latin typeface="Times New Roman" panose="02020603050405020304" pitchFamily="18" charset="0"/>
                <a:ea typeface="Times New Roman" panose="02020603050405020304" pitchFamily="18" charset="0"/>
              </a:rPr>
              <a:t>Test 1:</a:t>
            </a:r>
            <a:r>
              <a:rPr lang="en-US" sz="1800" dirty="0">
                <a:solidFill>
                  <a:srgbClr val="000000"/>
                </a:solidFill>
                <a:effectLst/>
                <a:latin typeface="Times New Roman" panose="02020603050405020304" pitchFamily="18" charset="0"/>
                <a:ea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chuỗi</a:t>
            </a:r>
            <a:r>
              <a:rPr lang="en-US" sz="1800" dirty="0">
                <a:solidFill>
                  <a:srgbClr val="000000"/>
                </a:solidFill>
                <a:effectLst/>
                <a:latin typeface="Times New Roman" panose="02020603050405020304" pitchFamily="18" charset="0"/>
                <a:ea typeface="Times New Roman" panose="02020603050405020304" pitchFamily="18" charset="0"/>
              </a:rPr>
              <a:t> “1234567890qwertyuiop”</a:t>
            </a:r>
            <a:endParaRPr lang="en-US" sz="1800" dirty="0">
              <a:effectLst/>
              <a:latin typeface="Times New Roman" panose="02020603050405020304" pitchFamily="18" charset="0"/>
              <a:ea typeface="Times New Roman" panose="02020603050405020304" pitchFamily="18" charset="0"/>
            </a:endParaRPr>
          </a:p>
        </p:txBody>
      </p:sp>
      <p:sp>
        <p:nvSpPr>
          <p:cNvPr id="503" name="Google Shape;503;p33"/>
          <p:cNvSpPr txBox="1">
            <a:spLocks noGrp="1"/>
          </p:cNvSpPr>
          <p:nvPr>
            <p:ph type="body" idx="1"/>
          </p:nvPr>
        </p:nvSpPr>
        <p:spPr>
          <a:xfrm>
            <a:off x="0" y="496775"/>
            <a:ext cx="7713900" cy="421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000000"/>
                </a:solidFill>
                <a:latin typeface="Calibri" panose="020F0502020204030204" pitchFamily="34" charset="0"/>
                <a:ea typeface="Malgun Gothic" panose="020B0503020000020004" pitchFamily="34" charset="-127"/>
                <a:cs typeface="Times New Roman" panose="02020603050405020304" pitchFamily="18" charset="0"/>
              </a:rPr>
              <a:t>       </a:t>
            </a:r>
            <a:r>
              <a:rPr lang="en-US" sz="1800" b="1"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Huffman				LZW</a:t>
            </a:r>
            <a:endParaRPr dirty="0"/>
          </a:p>
        </p:txBody>
      </p:sp>
      <p:pic>
        <p:nvPicPr>
          <p:cNvPr id="4" name="Picture 3" descr="A picture containing text, number, screenshot, parallel&#10;&#10;Description automatically generated">
            <a:extLst>
              <a:ext uri="{FF2B5EF4-FFF2-40B4-BE49-F238E27FC236}">
                <a16:creationId xmlns:a16="http://schemas.microsoft.com/office/drawing/2014/main" id="{D886A7A9-FE78-1C4F-51A0-502A820132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690" y="878660"/>
            <a:ext cx="1375410" cy="3900201"/>
          </a:xfrm>
          <a:prstGeom prst="rect">
            <a:avLst/>
          </a:prstGeom>
          <a:noFill/>
          <a:ln>
            <a:noFill/>
          </a:ln>
        </p:spPr>
      </p:pic>
      <p:sp>
        <p:nvSpPr>
          <p:cNvPr id="7" name="TextBox 6">
            <a:extLst>
              <a:ext uri="{FF2B5EF4-FFF2-40B4-BE49-F238E27FC236}">
                <a16:creationId xmlns:a16="http://schemas.microsoft.com/office/drawing/2014/main" id="{087701F7-6948-BBEC-A689-CA49CCA01EAF}"/>
              </a:ext>
            </a:extLst>
          </p:cNvPr>
          <p:cNvSpPr txBox="1"/>
          <p:nvPr/>
        </p:nvSpPr>
        <p:spPr>
          <a:xfrm>
            <a:off x="1639927" y="1388249"/>
            <a:ext cx="2444750" cy="1169551"/>
          </a:xfrm>
          <a:prstGeom prst="rect">
            <a:avLst/>
          </a:prstGeom>
          <a:noFill/>
        </p:spPr>
        <p:txBody>
          <a:bodyPr wrap="square" rtlCol="0">
            <a:spAutoFit/>
          </a:bodyPr>
          <a:lstStyle/>
          <a:p>
            <a:r>
              <a:rPr lang="en-US" dirty="0"/>
              <a:t>Length of input string: 20</a:t>
            </a:r>
          </a:p>
          <a:p>
            <a:r>
              <a:rPr lang="en-US" dirty="0"/>
              <a:t>Total bits: 160</a:t>
            </a:r>
          </a:p>
          <a:p>
            <a:r>
              <a:rPr lang="en-US" dirty="0"/>
              <a:t>Total bits after compress: 88</a:t>
            </a:r>
          </a:p>
          <a:p>
            <a:r>
              <a:rPr lang="en-US" dirty="0"/>
              <a:t>Compress ratio: 1.82</a:t>
            </a:r>
          </a:p>
          <a:p>
            <a:r>
              <a:rPr lang="en-US" dirty="0"/>
              <a:t>Space saving: 45%</a:t>
            </a:r>
          </a:p>
        </p:txBody>
      </p:sp>
      <p:pic>
        <p:nvPicPr>
          <p:cNvPr id="8" name="Picture 7" descr="A picture containing text, number, parallel, receipt&#10;&#10;Description automatically generated">
            <a:extLst>
              <a:ext uri="{FF2B5EF4-FFF2-40B4-BE49-F238E27FC236}">
                <a16:creationId xmlns:a16="http://schemas.microsoft.com/office/drawing/2014/main" id="{D70445E5-A3B3-BA2E-B148-5F9CAA7169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4336" y="878660"/>
            <a:ext cx="1409977" cy="3811270"/>
          </a:xfrm>
          <a:prstGeom prst="rect">
            <a:avLst/>
          </a:prstGeom>
          <a:noFill/>
          <a:ln>
            <a:noFill/>
          </a:ln>
        </p:spPr>
      </p:pic>
      <p:sp>
        <p:nvSpPr>
          <p:cNvPr id="9" name="TextBox 8">
            <a:extLst>
              <a:ext uri="{FF2B5EF4-FFF2-40B4-BE49-F238E27FC236}">
                <a16:creationId xmlns:a16="http://schemas.microsoft.com/office/drawing/2014/main" id="{078E2C66-A1E3-EDBB-B7D1-C3ACC1E09369}"/>
              </a:ext>
            </a:extLst>
          </p:cNvPr>
          <p:cNvSpPr txBox="1"/>
          <p:nvPr/>
        </p:nvSpPr>
        <p:spPr>
          <a:xfrm>
            <a:off x="5764312" y="1249700"/>
            <a:ext cx="2770087" cy="1169551"/>
          </a:xfrm>
          <a:prstGeom prst="rect">
            <a:avLst/>
          </a:prstGeom>
          <a:noFill/>
        </p:spPr>
        <p:txBody>
          <a:bodyPr wrap="square" rtlCol="0">
            <a:spAutoFit/>
          </a:bodyPr>
          <a:lstStyle/>
          <a:p>
            <a:r>
              <a:rPr lang="en-US" dirty="0"/>
              <a:t>Length of input string: 20</a:t>
            </a:r>
          </a:p>
          <a:p>
            <a:r>
              <a:rPr lang="en-US" dirty="0"/>
              <a:t>Total bits: 160</a:t>
            </a:r>
          </a:p>
          <a:p>
            <a:r>
              <a:rPr lang="en-US" dirty="0"/>
              <a:t>Total bits after compress: 160</a:t>
            </a:r>
          </a:p>
          <a:p>
            <a:r>
              <a:rPr lang="en-US" dirty="0"/>
              <a:t>Compress ratio: 1</a:t>
            </a:r>
          </a:p>
          <a:p>
            <a:r>
              <a:rPr lang="en-US" dirty="0"/>
              <a:t>Space saving: 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0" y="0"/>
            <a:ext cx="7713900" cy="707400"/>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800" b="1" i="1" u="sng" dirty="0">
                <a:solidFill>
                  <a:srgbClr val="000000"/>
                </a:solidFill>
                <a:effectLst/>
                <a:latin typeface="Times New Roman" panose="02020603050405020304" pitchFamily="18" charset="0"/>
                <a:ea typeface="Times New Roman" panose="02020603050405020304" pitchFamily="18" charset="0"/>
              </a:rPr>
              <a:t>Test 2:</a:t>
            </a:r>
            <a:r>
              <a:rPr lang="en-US" sz="1800" dirty="0">
                <a:solidFill>
                  <a:srgbClr val="000000"/>
                </a:solidFill>
                <a:effectLst/>
                <a:latin typeface="Times New Roman" panose="02020603050405020304" pitchFamily="18" charset="0"/>
                <a:ea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5 </a:t>
            </a:r>
            <a:r>
              <a:rPr lang="en-US" sz="1800" dirty="0" err="1">
                <a:solidFill>
                  <a:srgbClr val="000000"/>
                </a:solidFill>
                <a:effectLst/>
                <a:latin typeface="Times New Roman" panose="02020603050405020304" pitchFamily="18" charset="0"/>
                <a:ea typeface="Times New Roman" panose="02020603050405020304" pitchFamily="18" charset="0"/>
              </a:rPr>
              <a:t>lần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chuỗi</a:t>
            </a:r>
            <a:r>
              <a:rPr lang="en-US" sz="1800" dirty="0">
                <a:solidFill>
                  <a:srgbClr val="000000"/>
                </a:solidFill>
                <a:effectLst/>
                <a:latin typeface="Times New Roman" panose="02020603050405020304" pitchFamily="18" charset="0"/>
                <a:ea typeface="Times New Roman" panose="02020603050405020304" pitchFamily="18" charset="0"/>
              </a:rPr>
              <a:t> “1234567890qwertyuiop”</a:t>
            </a:r>
            <a:endParaRPr lang="en-US" sz="1800" dirty="0">
              <a:effectLst/>
              <a:latin typeface="Times New Roman" panose="02020603050405020304" pitchFamily="18" charset="0"/>
              <a:ea typeface="Times New Roman" panose="02020603050405020304" pitchFamily="18" charset="0"/>
            </a:endParaRPr>
          </a:p>
        </p:txBody>
      </p:sp>
      <p:sp>
        <p:nvSpPr>
          <p:cNvPr id="503" name="Google Shape;503;p33"/>
          <p:cNvSpPr txBox="1">
            <a:spLocks noGrp="1"/>
          </p:cNvSpPr>
          <p:nvPr>
            <p:ph type="body" idx="1"/>
          </p:nvPr>
        </p:nvSpPr>
        <p:spPr>
          <a:xfrm>
            <a:off x="0" y="496775"/>
            <a:ext cx="7713900" cy="421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000000"/>
                </a:solidFill>
                <a:latin typeface="Calibri" panose="020F0502020204030204" pitchFamily="34" charset="0"/>
                <a:ea typeface="Malgun Gothic" panose="020B0503020000020004" pitchFamily="34" charset="-127"/>
                <a:cs typeface="Times New Roman" panose="02020603050405020304" pitchFamily="18" charset="0"/>
              </a:rPr>
              <a:t>       </a:t>
            </a:r>
            <a:r>
              <a:rPr lang="en-US" sz="1800" b="1"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Huffman				LZW</a:t>
            </a:r>
            <a:endParaRPr dirty="0"/>
          </a:p>
        </p:txBody>
      </p:sp>
      <p:sp>
        <p:nvSpPr>
          <p:cNvPr id="7" name="TextBox 6">
            <a:extLst>
              <a:ext uri="{FF2B5EF4-FFF2-40B4-BE49-F238E27FC236}">
                <a16:creationId xmlns:a16="http://schemas.microsoft.com/office/drawing/2014/main" id="{087701F7-6948-BBEC-A689-CA49CCA01EAF}"/>
              </a:ext>
            </a:extLst>
          </p:cNvPr>
          <p:cNvSpPr txBox="1"/>
          <p:nvPr/>
        </p:nvSpPr>
        <p:spPr>
          <a:xfrm>
            <a:off x="1639926" y="1388249"/>
            <a:ext cx="2601873" cy="1169551"/>
          </a:xfrm>
          <a:prstGeom prst="rect">
            <a:avLst/>
          </a:prstGeom>
          <a:noFill/>
        </p:spPr>
        <p:txBody>
          <a:bodyPr wrap="square" rtlCol="0">
            <a:spAutoFit/>
          </a:bodyPr>
          <a:lstStyle/>
          <a:p>
            <a:r>
              <a:rPr lang="en-US" dirty="0"/>
              <a:t>Length of input string: 100</a:t>
            </a:r>
          </a:p>
          <a:p>
            <a:r>
              <a:rPr lang="en-US" dirty="0"/>
              <a:t>Total bits: 800</a:t>
            </a:r>
          </a:p>
          <a:p>
            <a:r>
              <a:rPr lang="en-US" dirty="0"/>
              <a:t>Total bits after compress: 440</a:t>
            </a:r>
          </a:p>
          <a:p>
            <a:r>
              <a:rPr lang="en-US" dirty="0"/>
              <a:t>Compress ratio: 1.82</a:t>
            </a:r>
          </a:p>
          <a:p>
            <a:r>
              <a:rPr lang="en-US" dirty="0"/>
              <a:t>Space saving: 45%</a:t>
            </a:r>
          </a:p>
        </p:txBody>
      </p:sp>
      <p:pic>
        <p:nvPicPr>
          <p:cNvPr id="3074" name="Picture 2">
            <a:extLst>
              <a:ext uri="{FF2B5EF4-FFF2-40B4-BE49-F238E27FC236}">
                <a16:creationId xmlns:a16="http://schemas.microsoft.com/office/drawing/2014/main" id="{967CF999-8FF1-B544-4DFC-1127C56FA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10" y="918024"/>
            <a:ext cx="1411092" cy="3841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9EAD65-A680-5F28-6AC1-1C626EE3CCAD}"/>
              </a:ext>
            </a:extLst>
          </p:cNvPr>
          <p:cNvSpPr txBox="1"/>
          <p:nvPr/>
        </p:nvSpPr>
        <p:spPr>
          <a:xfrm>
            <a:off x="5764313" y="1388248"/>
            <a:ext cx="2601873" cy="1169551"/>
          </a:xfrm>
          <a:prstGeom prst="rect">
            <a:avLst/>
          </a:prstGeom>
          <a:noFill/>
        </p:spPr>
        <p:txBody>
          <a:bodyPr wrap="square" rtlCol="0">
            <a:spAutoFit/>
          </a:bodyPr>
          <a:lstStyle/>
          <a:p>
            <a:r>
              <a:rPr lang="en-US" dirty="0"/>
              <a:t>Length of input string: 100</a:t>
            </a:r>
          </a:p>
          <a:p>
            <a:r>
              <a:rPr lang="en-US" dirty="0"/>
              <a:t>Total bits: 800</a:t>
            </a:r>
          </a:p>
          <a:p>
            <a:r>
              <a:rPr lang="en-US" dirty="0"/>
              <a:t>Total bits after compress: 465</a:t>
            </a:r>
          </a:p>
          <a:p>
            <a:r>
              <a:rPr lang="en-US" dirty="0"/>
              <a:t>Compress ratio: 1.72</a:t>
            </a:r>
          </a:p>
          <a:p>
            <a:r>
              <a:rPr lang="en-US" dirty="0"/>
              <a:t>Space saving: 41.87%</a:t>
            </a:r>
          </a:p>
        </p:txBody>
      </p:sp>
      <p:pic>
        <p:nvPicPr>
          <p:cNvPr id="3078" name="Picture 6">
            <a:extLst>
              <a:ext uri="{FF2B5EF4-FFF2-40B4-BE49-F238E27FC236}">
                <a16:creationId xmlns:a16="http://schemas.microsoft.com/office/drawing/2014/main" id="{0CFA234E-92E4-4772-4427-0A78FD105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825" y="918025"/>
            <a:ext cx="1630463" cy="384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1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0" y="0"/>
            <a:ext cx="7713900" cy="707400"/>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800" b="1" i="1" u="sng" dirty="0">
                <a:solidFill>
                  <a:srgbClr val="000000"/>
                </a:solidFill>
                <a:effectLst/>
                <a:latin typeface="Times New Roman" panose="02020603050405020304" pitchFamily="18" charset="0"/>
                <a:ea typeface="Times New Roman" panose="02020603050405020304" pitchFamily="18" charset="0"/>
              </a:rPr>
              <a:t>Test 3:</a:t>
            </a:r>
            <a:r>
              <a:rPr lang="en-US" sz="1800" dirty="0">
                <a:solidFill>
                  <a:srgbClr val="000000"/>
                </a:solidFill>
                <a:effectLst/>
                <a:latin typeface="Times New Roman" panose="02020603050405020304" pitchFamily="18" charset="0"/>
                <a:ea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10 </a:t>
            </a:r>
            <a:r>
              <a:rPr lang="en-US" sz="1800" dirty="0" err="1">
                <a:solidFill>
                  <a:srgbClr val="000000"/>
                </a:solidFill>
                <a:effectLst/>
                <a:latin typeface="Times New Roman" panose="02020603050405020304" pitchFamily="18" charset="0"/>
                <a:ea typeface="Times New Roman" panose="02020603050405020304" pitchFamily="18" charset="0"/>
              </a:rPr>
              <a:t>lần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chuỗi</a:t>
            </a:r>
            <a:r>
              <a:rPr lang="en-US" sz="1800" dirty="0">
                <a:solidFill>
                  <a:srgbClr val="000000"/>
                </a:solidFill>
                <a:effectLst/>
                <a:latin typeface="Times New Roman" panose="02020603050405020304" pitchFamily="18" charset="0"/>
                <a:ea typeface="Times New Roman" panose="02020603050405020304" pitchFamily="18" charset="0"/>
              </a:rPr>
              <a:t> “1234567890qwertyuiop”</a:t>
            </a:r>
            <a:endParaRPr lang="en-US" sz="1800" dirty="0">
              <a:effectLst/>
              <a:latin typeface="Times New Roman" panose="02020603050405020304" pitchFamily="18" charset="0"/>
              <a:ea typeface="Times New Roman" panose="02020603050405020304" pitchFamily="18" charset="0"/>
            </a:endParaRPr>
          </a:p>
        </p:txBody>
      </p:sp>
      <p:sp>
        <p:nvSpPr>
          <p:cNvPr id="503" name="Google Shape;503;p33"/>
          <p:cNvSpPr txBox="1">
            <a:spLocks noGrp="1"/>
          </p:cNvSpPr>
          <p:nvPr>
            <p:ph type="body" idx="1"/>
          </p:nvPr>
        </p:nvSpPr>
        <p:spPr>
          <a:xfrm>
            <a:off x="0" y="496775"/>
            <a:ext cx="7713900" cy="421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000000"/>
                </a:solidFill>
                <a:latin typeface="Calibri" panose="020F0502020204030204" pitchFamily="34" charset="0"/>
                <a:ea typeface="Malgun Gothic" panose="020B0503020000020004" pitchFamily="34" charset="-127"/>
                <a:cs typeface="Times New Roman" panose="02020603050405020304" pitchFamily="18" charset="0"/>
              </a:rPr>
              <a:t>       </a:t>
            </a:r>
            <a:r>
              <a:rPr lang="en-US" sz="1800" b="1" dirty="0">
                <a:solidFill>
                  <a:srgbClr val="000000"/>
                </a:solidFill>
                <a:effectLst/>
                <a:latin typeface="Calibri" panose="020F0502020204030204" pitchFamily="34" charset="0"/>
                <a:ea typeface="Malgun Gothic" panose="020B0503020000020004" pitchFamily="34" charset="-127"/>
                <a:cs typeface="Times New Roman" panose="02020603050405020304" pitchFamily="18" charset="0"/>
              </a:rPr>
              <a:t>Huffman				LZW</a:t>
            </a:r>
            <a:endParaRPr dirty="0"/>
          </a:p>
        </p:txBody>
      </p:sp>
      <p:sp>
        <p:nvSpPr>
          <p:cNvPr id="7" name="TextBox 6">
            <a:extLst>
              <a:ext uri="{FF2B5EF4-FFF2-40B4-BE49-F238E27FC236}">
                <a16:creationId xmlns:a16="http://schemas.microsoft.com/office/drawing/2014/main" id="{087701F7-6948-BBEC-A689-CA49CCA01EAF}"/>
              </a:ext>
            </a:extLst>
          </p:cNvPr>
          <p:cNvSpPr txBox="1"/>
          <p:nvPr/>
        </p:nvSpPr>
        <p:spPr>
          <a:xfrm>
            <a:off x="1639926" y="1388249"/>
            <a:ext cx="2601873" cy="1169551"/>
          </a:xfrm>
          <a:prstGeom prst="rect">
            <a:avLst/>
          </a:prstGeom>
          <a:noFill/>
        </p:spPr>
        <p:txBody>
          <a:bodyPr wrap="square" rtlCol="0">
            <a:spAutoFit/>
          </a:bodyPr>
          <a:lstStyle/>
          <a:p>
            <a:r>
              <a:rPr lang="en-US" dirty="0"/>
              <a:t>Length of input string: 200</a:t>
            </a:r>
          </a:p>
          <a:p>
            <a:r>
              <a:rPr lang="en-US" dirty="0"/>
              <a:t>Total bits: 1600</a:t>
            </a:r>
          </a:p>
          <a:p>
            <a:r>
              <a:rPr lang="en-US" dirty="0"/>
              <a:t>Total bits after compress: 880</a:t>
            </a:r>
          </a:p>
          <a:p>
            <a:r>
              <a:rPr lang="en-US" dirty="0"/>
              <a:t>Compress ratio: 1.82</a:t>
            </a:r>
          </a:p>
          <a:p>
            <a:r>
              <a:rPr lang="en-US" dirty="0"/>
              <a:t>Space saving: 45%</a:t>
            </a:r>
          </a:p>
        </p:txBody>
      </p:sp>
      <p:sp>
        <p:nvSpPr>
          <p:cNvPr id="2" name="TextBox 1">
            <a:extLst>
              <a:ext uri="{FF2B5EF4-FFF2-40B4-BE49-F238E27FC236}">
                <a16:creationId xmlns:a16="http://schemas.microsoft.com/office/drawing/2014/main" id="{169EAD65-A680-5F28-6AC1-1C626EE3CCAD}"/>
              </a:ext>
            </a:extLst>
          </p:cNvPr>
          <p:cNvSpPr txBox="1"/>
          <p:nvPr/>
        </p:nvSpPr>
        <p:spPr>
          <a:xfrm>
            <a:off x="5764313" y="1388248"/>
            <a:ext cx="2601873" cy="1169551"/>
          </a:xfrm>
          <a:prstGeom prst="rect">
            <a:avLst/>
          </a:prstGeom>
          <a:noFill/>
        </p:spPr>
        <p:txBody>
          <a:bodyPr wrap="square" rtlCol="0">
            <a:spAutoFit/>
          </a:bodyPr>
          <a:lstStyle/>
          <a:p>
            <a:r>
              <a:rPr lang="en-US" dirty="0"/>
              <a:t>Length of input string: 200</a:t>
            </a:r>
          </a:p>
          <a:p>
            <a:r>
              <a:rPr lang="en-US" dirty="0"/>
              <a:t>Total bits: 1600</a:t>
            </a:r>
          </a:p>
          <a:p>
            <a:r>
              <a:rPr lang="en-US" dirty="0"/>
              <a:t>Total bits after compress: 699</a:t>
            </a:r>
          </a:p>
          <a:p>
            <a:r>
              <a:rPr lang="en-US" dirty="0"/>
              <a:t>Compress ratio: 2.29</a:t>
            </a:r>
          </a:p>
          <a:p>
            <a:r>
              <a:rPr lang="en-US" dirty="0"/>
              <a:t>Space saving: 56.31%</a:t>
            </a:r>
          </a:p>
        </p:txBody>
      </p:sp>
      <p:pic>
        <p:nvPicPr>
          <p:cNvPr id="4098" name="Picture 2">
            <a:extLst>
              <a:ext uri="{FF2B5EF4-FFF2-40B4-BE49-F238E27FC236}">
                <a16:creationId xmlns:a16="http://schemas.microsoft.com/office/drawing/2014/main" id="{C86F37A0-9480-9A18-334E-BED2603F6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76" y="969975"/>
            <a:ext cx="1400450" cy="38781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88EFAE1-4A31-CD9A-29C3-A39136B51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0" y="918025"/>
            <a:ext cx="1400450" cy="393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61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34"/>
          <p:cNvSpPr txBox="1">
            <a:spLocks noGrp="1"/>
          </p:cNvSpPr>
          <p:nvPr>
            <p:ph type="body" idx="1"/>
          </p:nvPr>
        </p:nvSpPr>
        <p:spPr>
          <a:xfrm>
            <a:off x="196850" y="679450"/>
            <a:ext cx="8801100" cy="4210050"/>
          </a:xfrm>
          <a:prstGeom prst="rect">
            <a:avLst/>
          </a:prstGeom>
        </p:spPr>
        <p:txBody>
          <a:bodyPr spcFirstLastPara="1" wrap="square" lIns="91425" tIns="91425" rIns="91425" bIns="91425" anchor="t" anchorCtr="0">
            <a:noAutofit/>
          </a:bodyPr>
          <a:lstStyle/>
          <a:p>
            <a:pPr marL="139700" indent="0" algn="just" rtl="0">
              <a:spcBef>
                <a:spcPts val="0"/>
              </a:spcBef>
              <a:spcAft>
                <a:spcPts val="0"/>
              </a:spcAft>
              <a:buNone/>
            </a:pPr>
            <a:r>
              <a:rPr lang="vi-VN" sz="1500" b="0" i="0" u="none" strike="noStrike" dirty="0">
                <a:solidFill>
                  <a:srgbClr val="000000"/>
                </a:solidFill>
                <a:effectLst/>
                <a:latin typeface="Times New Roman" panose="02020603050405020304" pitchFamily="18" charset="0"/>
              </a:rPr>
              <a:t>Qua 3 test ở trên, ta có thể thấy được thuật toán LZW sẽ hoạt động tốt ở những tập dữ liệu lớn và có nhiều sự trùng lặp, còn thuật toán huffman có tính ổn định cao hơn. </a:t>
            </a:r>
            <a:endParaRPr lang="vi-VN" sz="1500" b="0" dirty="0">
              <a:effectLst/>
            </a:endParaRPr>
          </a:p>
          <a:p>
            <a:pPr marL="139700" indent="0" algn="just" rtl="0">
              <a:spcBef>
                <a:spcPts val="0"/>
              </a:spcBef>
              <a:spcAft>
                <a:spcPts val="0"/>
              </a:spcAft>
              <a:buNone/>
            </a:pPr>
            <a:br>
              <a:rPr lang="vi-VN" sz="1500" b="0" dirty="0">
                <a:effectLst/>
              </a:rPr>
            </a:br>
            <a:r>
              <a:rPr lang="vi-VN" sz="1500" b="0" i="0" u="none" strike="noStrike" dirty="0">
                <a:solidFill>
                  <a:srgbClr val="000000"/>
                </a:solidFill>
                <a:effectLst/>
                <a:latin typeface="Times New Roman" panose="02020603050405020304" pitchFamily="18" charset="0"/>
              </a:rPr>
              <a:t>Điều này là bởi vì thuật toán LZW cần một từ điển đủ lớn để có  tỉ lệ nén tốt, nếu dữ liệu quá nhỏ hoặc thiếu sự trùng lặp thì việc tạo một từ điển đầy đủ sẽ trở nên khó khăn hơn dẫn đến tỉ lệ nén không được cao. Còn đối với những tập dữ liệu lớn, có nhiều sự trùng lặp thì việc xây dựng từ điển sẽ trở nên dễ dàng hơn giúp số lượng bit về sau giảm đi đáng kể làm tăng cao tỉ lệ nén.</a:t>
            </a:r>
            <a:endParaRPr lang="vi-VN" sz="1500" b="0" dirty="0">
              <a:effectLst/>
            </a:endParaRPr>
          </a:p>
          <a:p>
            <a:pPr marL="139700" indent="0" algn="just" rtl="0">
              <a:spcBef>
                <a:spcPts val="0"/>
              </a:spcBef>
              <a:spcAft>
                <a:spcPts val="0"/>
              </a:spcAft>
              <a:buNone/>
            </a:pPr>
            <a:br>
              <a:rPr lang="vi-VN" sz="1500" b="0" dirty="0">
                <a:effectLst/>
              </a:rPr>
            </a:br>
            <a:r>
              <a:rPr lang="vi-VN" sz="1500" b="0" i="0" u="none" strike="noStrike" dirty="0">
                <a:solidFill>
                  <a:srgbClr val="000000"/>
                </a:solidFill>
                <a:effectLst/>
                <a:latin typeface="Times New Roman" panose="02020603050405020304" pitchFamily="18" charset="0"/>
              </a:rPr>
              <a:t>Còn đối với thuật toán Huffman sẽ hoạt động tốt ở những tập dữ liệu bé hơn vì việc thực hiện tạo cây Huffman tương đối đơn giản và ổn định do tỉ lệ nén chỉ tăng lên khi cây có nhiều nút khác nhau dẫn đến chiều cao cây tăng làm số lượng bit của mỗi phần tử tăng nên nếu xảy ra nhiều sự trùng lặp thì cây vẫn giữ nguyên và không thay đổi.</a:t>
            </a:r>
            <a:endParaRPr lang="vi-VN" sz="1500" b="0" dirty="0">
              <a:effectLst/>
            </a:endParaRPr>
          </a:p>
          <a:p>
            <a:pPr marL="139700" indent="0">
              <a:buNone/>
            </a:pPr>
            <a:br>
              <a:rPr lang="vi-VN" sz="1500" dirty="0"/>
            </a:br>
            <a:endParaRPr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panose="020F0502020204030204" pitchFamily="34" charset="0"/>
                <a:ea typeface="Calibri" panose="020F0502020204030204" pitchFamily="34" charset="0"/>
                <a:cs typeface="Calibri" panose="020F0502020204030204" pitchFamily="34" charset="0"/>
              </a:rPr>
              <a:t>Kết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luận</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626561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p36"/>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139700" indent="0" rtl="0">
              <a:spcBef>
                <a:spcPts val="0"/>
              </a:spcBef>
              <a:spcAft>
                <a:spcPts val="0"/>
              </a:spcAft>
              <a:buNone/>
            </a:pPr>
            <a:r>
              <a:rPr lang="vi-VN" sz="1800" b="0" i="0" u="none" strike="noStrike" dirty="0">
                <a:solidFill>
                  <a:srgbClr val="000000"/>
                </a:solidFill>
                <a:effectLst/>
                <a:latin typeface="Times New Roman" panose="02020603050405020304" pitchFamily="18" charset="0"/>
              </a:rPr>
              <a:t>Thuật toán Huffman có ưu điểm là hệ số nén tương đối cao và ổn định, phương pháp thực hiện tương đối đơn giản, đòi hỏi ít bộ nhớ hơn. Tuy nhiên trong mỗi tập tin nén của nó đều phải chứa cả bảng mã thì phía nhận mới có thể giải mã được</a:t>
            </a:r>
            <a:r>
              <a:rPr lang="en-US" sz="1800" b="0" i="0" u="none" strike="noStrike" dirty="0">
                <a:solidFill>
                  <a:srgbClr val="000000"/>
                </a:solidFill>
                <a:effectLst/>
                <a:latin typeface="Times New Roman" panose="02020603050405020304" pitchFamily="18" charset="0"/>
              </a:rPr>
              <a:t>,</a:t>
            </a:r>
            <a:r>
              <a:rPr lang="vi-VN" sz="1800" b="0" i="0" u="none" strike="noStrike" dirty="0">
                <a:solidFill>
                  <a:srgbClr val="000000"/>
                </a:solidFill>
                <a:effectLst/>
                <a:latin typeface="Times New Roman" panose="02020603050405020304" pitchFamily="18" charset="0"/>
              </a:rPr>
              <a:t> </a:t>
            </a:r>
            <a:r>
              <a:rPr lang="en-US" sz="1800" dirty="0" err="1">
                <a:solidFill>
                  <a:srgbClr val="000000"/>
                </a:solidFill>
                <a:latin typeface="Times New Roman" panose="02020603050405020304" pitchFamily="18" charset="0"/>
              </a:rPr>
              <a:t>điều</a:t>
            </a:r>
            <a:r>
              <a:rPr lang="en-US" sz="1800" dirty="0">
                <a:solidFill>
                  <a:srgbClr val="000000"/>
                </a:solidFill>
                <a:latin typeface="Times New Roman" panose="02020603050405020304" pitchFamily="18" charset="0"/>
              </a:rPr>
              <a:t> </a:t>
            </a:r>
            <a:r>
              <a:rPr lang="en-US" sz="1800" dirty="0" err="1">
                <a:solidFill>
                  <a:srgbClr val="000000"/>
                </a:solidFill>
                <a:latin typeface="Times New Roman" panose="02020603050405020304" pitchFamily="18" charset="0"/>
              </a:rPr>
              <a:t>này</a:t>
            </a:r>
            <a:r>
              <a:rPr lang="en-US" sz="1800" dirty="0">
                <a:solidFill>
                  <a:srgbClr val="000000"/>
                </a:solidFill>
                <a:latin typeface="Times New Roman" panose="02020603050405020304" pitchFamily="18" charset="0"/>
              </a:rPr>
              <a:t> </a:t>
            </a:r>
            <a:r>
              <a:rPr lang="en-US" sz="1800" dirty="0" err="1">
                <a:solidFill>
                  <a:srgbClr val="000000"/>
                </a:solidFill>
                <a:latin typeface="Times New Roman" panose="02020603050405020304" pitchFamily="18" charset="0"/>
              </a:rPr>
              <a:t>cũng</a:t>
            </a:r>
            <a:r>
              <a:rPr lang="en-US" sz="1800" dirty="0">
                <a:solidFill>
                  <a:srgbClr val="000000"/>
                </a:solidFill>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có thể gây bất lợi cho việc sử dụng thuật toán này</a:t>
            </a:r>
            <a:endParaRPr lang="vi-VN" sz="2800" b="0" dirty="0">
              <a:effectLst/>
            </a:endParaRPr>
          </a:p>
          <a:p>
            <a:pPr marL="139700" indent="0">
              <a:buNone/>
            </a:pPr>
            <a:br>
              <a:rPr lang="vi-VN" sz="2800" dirty="0"/>
            </a:br>
            <a:endParaRPr dirty="0"/>
          </a:p>
        </p:txBody>
      </p:sp>
      <p:grpSp>
        <p:nvGrpSpPr>
          <p:cNvPr id="529" name="Google Shape;529;p36"/>
          <p:cNvGrpSpPr/>
          <p:nvPr/>
        </p:nvGrpSpPr>
        <p:grpSpPr>
          <a:xfrm flipH="1">
            <a:off x="5796613" y="3333452"/>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a) </a:t>
            </a:r>
            <a:r>
              <a:rPr lang="fr-FR" sz="4000" dirty="0" err="1">
                <a:latin typeface="Calibri" panose="020F0502020204030204" pitchFamily="34" charset="0"/>
                <a:ea typeface="Calibri" panose="020F0502020204030204" pitchFamily="34" charset="0"/>
                <a:cs typeface="Calibri" panose="020F0502020204030204" pitchFamily="34" charset="0"/>
              </a:rPr>
              <a:t>Nén</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dữ</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liệu</a:t>
            </a:r>
            <a:r>
              <a:rPr lang="fr-FR" sz="4000" dirty="0">
                <a:latin typeface="Calibri" panose="020F0502020204030204" pitchFamily="34" charset="0"/>
                <a:ea typeface="Calibri" panose="020F0502020204030204" pitchFamily="34" charset="0"/>
                <a:cs typeface="Calibri" panose="020F0502020204030204" pitchFamily="34" charset="0"/>
              </a:rPr>
              <a:t> là </a:t>
            </a:r>
            <a:r>
              <a:rPr lang="fr-FR" sz="4000" dirty="0" err="1">
                <a:latin typeface="Calibri" panose="020F0502020204030204" pitchFamily="34" charset="0"/>
                <a:ea typeface="Calibri" panose="020F0502020204030204" pitchFamily="34" charset="0"/>
                <a:cs typeface="Calibri" panose="020F0502020204030204" pitchFamily="34" charset="0"/>
              </a:rPr>
              <a:t>gì</a:t>
            </a:r>
            <a:r>
              <a:rPr lang="fr-FR" sz="4000" dirty="0">
                <a:latin typeface="Calibri" panose="020F0502020204030204" pitchFamily="34" charset="0"/>
                <a:ea typeface="Calibri" panose="020F0502020204030204" pitchFamily="34" charset="0"/>
                <a:cs typeface="Calibri" panose="020F0502020204030204" pitchFamily="34" charset="0"/>
              </a:rPr>
              <a:t>?</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F7774AB-383A-CA52-C2B5-F9115A1A67E3}"/>
              </a:ext>
            </a:extLst>
          </p:cNvPr>
          <p:cNvSpPr txBox="1"/>
          <p:nvPr/>
        </p:nvSpPr>
        <p:spPr>
          <a:xfrm>
            <a:off x="804672" y="1742277"/>
            <a:ext cx="5221950" cy="1631216"/>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Hầu</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hết các tập tin trong máy tính có rất nhiều thông tin dư thừa</a:t>
            </a: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V</a:t>
            </a:r>
            <a:r>
              <a:rPr lang="vi-VN" sz="2000" dirty="0">
                <a:latin typeface="Calibri" panose="020F0502020204030204" pitchFamily="34" charset="0"/>
                <a:ea typeface="Calibri" panose="020F0502020204030204" pitchFamily="34" charset="0"/>
                <a:cs typeface="Calibri" panose="020F0502020204030204" pitchFamily="34" charset="0"/>
              </a:rPr>
              <a:t>iệc thực hiện nén tập tin thực chất là mã hoá lại các tập tin để loại bỏ các thông tin dư thừa. </a:t>
            </a:r>
            <a:endParaRPr lang="en-US" sz="2000" dirty="0">
              <a:latin typeface="Magneto" panose="04030805050802020D02" pitchFamily="82" charset="0"/>
              <a:ea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p36"/>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139700" indent="0" rtl="0">
              <a:spcBef>
                <a:spcPts val="0"/>
              </a:spcBef>
              <a:spcAft>
                <a:spcPts val="0"/>
              </a:spcAft>
              <a:buNone/>
            </a:pPr>
            <a:r>
              <a:rPr lang="vi-VN" sz="1800" b="0" i="0" u="none" strike="noStrike" dirty="0">
                <a:solidFill>
                  <a:srgbClr val="000000"/>
                </a:solidFill>
                <a:effectLst/>
                <a:latin typeface="Times New Roman" panose="02020603050405020304" pitchFamily="18" charset="0"/>
              </a:rPr>
              <a:t>Thuật toán nén LZW có các ưu điểm là hệ số nén tương đối cao với những tập tin lớn có nhiều sự lặp lại, trong tập tin nén không cần phải chứa bảng mã. Nhược điểm của thuật toán này là tốn nhiều bộ nhớ, khó thực hiện dựa trên các mảng đơn giản.</a:t>
            </a:r>
            <a:endParaRPr lang="vi-VN" sz="2400" b="0" dirty="0">
              <a:effectLst/>
            </a:endParaRPr>
          </a:p>
          <a:p>
            <a:endParaRPr dirty="0"/>
          </a:p>
        </p:txBody>
      </p:sp>
      <p:grpSp>
        <p:nvGrpSpPr>
          <p:cNvPr id="529" name="Google Shape;529;p36"/>
          <p:cNvGrpSpPr/>
          <p:nvPr/>
        </p:nvGrpSpPr>
        <p:grpSpPr>
          <a:xfrm flipH="1">
            <a:off x="5796613" y="3333452"/>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9135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8" name="Google Shape;528;p36"/>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139700" indent="0" algn="just" rtl="0">
              <a:spcBef>
                <a:spcPts val="0"/>
              </a:spcBef>
              <a:spcAft>
                <a:spcPts val="0"/>
              </a:spcAft>
              <a:buNone/>
            </a:pPr>
            <a:r>
              <a:rPr lang="vi-VN" sz="1800" b="0" i="0" u="none" strike="noStrike" dirty="0">
                <a:solidFill>
                  <a:srgbClr val="000000"/>
                </a:solidFill>
                <a:effectLst/>
                <a:latin typeface="Times New Roman" panose="02020603050405020304" pitchFamily="18" charset="0"/>
              </a:rPr>
              <a:t>Qua ví dụ ở trên, ta có thể thấy rằng trong 2 thuật toán LZW và Huffman thì không có thuật toán nào vượt trội hơn hẳn thuật toán còn lại mà còn tuỳ vào những trường hợp, những loại tệp tin mà chúng ta mới có thể lựa chọn thuật toán tối ưu nhất để mang lại hiệu suất tốt nhất</a:t>
            </a:r>
            <a:endParaRPr lang="vi-VN" sz="2400" b="0" dirty="0">
              <a:effectLst/>
            </a:endParaRPr>
          </a:p>
          <a:p>
            <a:endParaRPr dirty="0"/>
          </a:p>
        </p:txBody>
      </p:sp>
      <p:grpSp>
        <p:nvGrpSpPr>
          <p:cNvPr id="529" name="Google Shape;529;p36"/>
          <p:cNvGrpSpPr/>
          <p:nvPr/>
        </p:nvGrpSpPr>
        <p:grpSpPr>
          <a:xfrm flipH="1">
            <a:off x="5796613" y="3333452"/>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7074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aphicFrame>
        <p:nvGraphicFramePr>
          <p:cNvPr id="663" name="Table 662">
            <a:extLst>
              <a:ext uri="{FF2B5EF4-FFF2-40B4-BE49-F238E27FC236}">
                <a16:creationId xmlns:a16="http://schemas.microsoft.com/office/drawing/2014/main" id="{E6E224E7-F4E6-7176-5FC3-AD411183ACE9}"/>
              </a:ext>
            </a:extLst>
          </p:cNvPr>
          <p:cNvGraphicFramePr>
            <a:graphicFrameLocks noGrp="1"/>
          </p:cNvGraphicFramePr>
          <p:nvPr>
            <p:extLst>
              <p:ext uri="{D42A27DB-BD31-4B8C-83A1-F6EECF244321}">
                <p14:modId xmlns:p14="http://schemas.microsoft.com/office/powerpoint/2010/main" val="3939306788"/>
              </p:ext>
            </p:extLst>
          </p:nvPr>
        </p:nvGraphicFramePr>
        <p:xfrm>
          <a:off x="851188" y="1463704"/>
          <a:ext cx="7252667" cy="3076681"/>
        </p:xfrm>
        <a:graphic>
          <a:graphicData uri="http://schemas.openxmlformats.org/drawingml/2006/table">
            <a:tbl>
              <a:tblPr firstRow="1" firstCol="1" bandRow="1">
                <a:tableStyleId>{1E9172C3-4987-4D2C-930C-32C95F39ABAC}</a:tableStyleId>
              </a:tblPr>
              <a:tblGrid>
                <a:gridCol w="1817778">
                  <a:extLst>
                    <a:ext uri="{9D8B030D-6E8A-4147-A177-3AD203B41FA5}">
                      <a16:colId xmlns:a16="http://schemas.microsoft.com/office/drawing/2014/main" val="1038216120"/>
                    </a:ext>
                  </a:extLst>
                </a:gridCol>
                <a:gridCol w="2762854">
                  <a:extLst>
                    <a:ext uri="{9D8B030D-6E8A-4147-A177-3AD203B41FA5}">
                      <a16:colId xmlns:a16="http://schemas.microsoft.com/office/drawing/2014/main" val="3538497951"/>
                    </a:ext>
                  </a:extLst>
                </a:gridCol>
                <a:gridCol w="2672035">
                  <a:extLst>
                    <a:ext uri="{9D8B030D-6E8A-4147-A177-3AD203B41FA5}">
                      <a16:colId xmlns:a16="http://schemas.microsoft.com/office/drawing/2014/main" val="2237393420"/>
                    </a:ext>
                  </a:extLst>
                </a:gridCol>
              </a:tblGrid>
              <a:tr h="334118">
                <a:tc>
                  <a:txBody>
                    <a:bodyPr/>
                    <a:lstStyle/>
                    <a:p>
                      <a:pPr marL="0" marR="0" algn="ctr">
                        <a:lnSpc>
                          <a:spcPct val="150000"/>
                        </a:lnSpc>
                        <a:spcBef>
                          <a:spcPts val="0"/>
                        </a:spcBef>
                        <a:spcAft>
                          <a:spcPts val="0"/>
                        </a:spcAft>
                      </a:pPr>
                      <a:r>
                        <a:rPr lang="en-US" sz="1300" kern="100" dirty="0">
                          <a:effectLst/>
                        </a:rPr>
                        <a:t>MSSV</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en-US" sz="1300" kern="100" dirty="0">
                          <a:effectLst/>
                        </a:rPr>
                        <a:t>Thành </a:t>
                      </a:r>
                      <a:r>
                        <a:rPr lang="en-US" sz="1300" kern="100" dirty="0" err="1">
                          <a:effectLst/>
                        </a:rPr>
                        <a:t>viên</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en-US" sz="1300" kern="100" dirty="0" err="1">
                          <a:effectLst/>
                        </a:rPr>
                        <a:t>Nội</a:t>
                      </a:r>
                      <a:r>
                        <a:rPr lang="en-US" sz="1300" kern="100" dirty="0">
                          <a:effectLst/>
                        </a:rPr>
                        <a:t> dung</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500252"/>
                  </a:ext>
                </a:extLst>
              </a:tr>
              <a:tr h="334118">
                <a:tc rowSpan="2">
                  <a:txBody>
                    <a:bodyPr/>
                    <a:lstStyle/>
                    <a:p>
                      <a:pPr marL="0" marR="0" algn="ctr">
                        <a:lnSpc>
                          <a:spcPct val="150000"/>
                        </a:lnSpc>
                        <a:spcBef>
                          <a:spcPts val="0"/>
                        </a:spcBef>
                        <a:spcAft>
                          <a:spcPts val="0"/>
                        </a:spcAft>
                      </a:pPr>
                      <a:r>
                        <a:rPr lang="en-US" sz="1300" kern="100" dirty="0">
                          <a:effectLst/>
                        </a:rPr>
                        <a:t>19521727</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gn="ctr">
                        <a:lnSpc>
                          <a:spcPct val="150000"/>
                        </a:lnSpc>
                        <a:spcBef>
                          <a:spcPts val="0"/>
                        </a:spcBef>
                        <a:spcAft>
                          <a:spcPts val="0"/>
                        </a:spcAft>
                      </a:pPr>
                      <a:r>
                        <a:rPr lang="en-US" sz="1300" kern="100" dirty="0" err="1">
                          <a:effectLst/>
                        </a:rPr>
                        <a:t>Từ</a:t>
                      </a:r>
                      <a:r>
                        <a:rPr lang="en-US" sz="1300" kern="100" dirty="0">
                          <a:effectLst/>
                        </a:rPr>
                        <a:t> </a:t>
                      </a:r>
                      <a:r>
                        <a:rPr lang="en-US" sz="1300" kern="100" dirty="0" err="1">
                          <a:effectLst/>
                        </a:rPr>
                        <a:t>Trương</a:t>
                      </a:r>
                      <a:r>
                        <a:rPr lang="en-US" sz="1300" kern="100" dirty="0">
                          <a:effectLst/>
                        </a:rPr>
                        <a:t> </a:t>
                      </a:r>
                      <a:r>
                        <a:rPr lang="en-US" sz="1300" kern="100" dirty="0" err="1">
                          <a:effectLst/>
                        </a:rPr>
                        <a:t>Tuấn</a:t>
                      </a:r>
                      <a:r>
                        <a:rPr lang="en-US" sz="1300" kern="100" dirty="0">
                          <a:effectLst/>
                        </a:rPr>
                        <a:t> </a:t>
                      </a:r>
                      <a:r>
                        <a:rPr lang="en-US" sz="1300" kern="100" dirty="0" err="1">
                          <a:effectLst/>
                        </a:rPr>
                        <a:t>Kiệt</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en-US" sz="1300" kern="100" dirty="0">
                          <a:effectLst/>
                        </a:rPr>
                        <a:t>Tìm </a:t>
                      </a:r>
                      <a:r>
                        <a:rPr lang="en-US" sz="1300" kern="100" dirty="0" err="1">
                          <a:effectLst/>
                        </a:rPr>
                        <a:t>hiểu</a:t>
                      </a:r>
                      <a:r>
                        <a:rPr lang="en-US" sz="1300" kern="100" dirty="0">
                          <a:effectLst/>
                        </a:rPr>
                        <a:t> </a:t>
                      </a:r>
                      <a:r>
                        <a:rPr lang="en-US" sz="1300" kern="100" dirty="0" err="1">
                          <a:effectLst/>
                        </a:rPr>
                        <a:t>thuật</a:t>
                      </a:r>
                      <a:r>
                        <a:rPr lang="en-US" sz="1300" kern="100" dirty="0">
                          <a:effectLst/>
                        </a:rPr>
                        <a:t> </a:t>
                      </a:r>
                      <a:r>
                        <a:rPr lang="en-US" sz="1300" kern="100" dirty="0" err="1">
                          <a:effectLst/>
                        </a:rPr>
                        <a:t>toán</a:t>
                      </a:r>
                      <a:r>
                        <a:rPr lang="en-US" sz="1300" kern="100" dirty="0">
                          <a:effectLst/>
                        </a:rPr>
                        <a:t> Huffman</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5594663"/>
                  </a:ext>
                </a:extLst>
              </a:tr>
              <a:tr h="334118">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300" kern="100" dirty="0" err="1">
                          <a:effectLst/>
                        </a:rPr>
                        <a:t>Thực</a:t>
                      </a:r>
                      <a:r>
                        <a:rPr lang="en-US" sz="1300" kern="100" dirty="0">
                          <a:effectLst/>
                        </a:rPr>
                        <a:t> </a:t>
                      </a:r>
                      <a:r>
                        <a:rPr lang="en-US" sz="1300" kern="100" dirty="0" err="1">
                          <a:effectLst/>
                        </a:rPr>
                        <a:t>hiện</a:t>
                      </a:r>
                      <a:r>
                        <a:rPr lang="en-US" sz="1300" kern="100" dirty="0">
                          <a:effectLst/>
                        </a:rPr>
                        <a:t> </a:t>
                      </a:r>
                      <a:r>
                        <a:rPr lang="en-US" sz="1300" kern="100" dirty="0" err="1">
                          <a:effectLst/>
                        </a:rPr>
                        <a:t>phần</a:t>
                      </a:r>
                      <a:r>
                        <a:rPr lang="en-US" sz="1300" kern="100" dirty="0">
                          <a:effectLst/>
                        </a:rPr>
                        <a:t> </a:t>
                      </a:r>
                      <a:r>
                        <a:rPr lang="en-US" sz="1300" kern="100" dirty="0" err="1">
                          <a:effectLst/>
                        </a:rPr>
                        <a:t>thuyết</a:t>
                      </a:r>
                      <a:r>
                        <a:rPr lang="en-US" sz="1300" kern="100" dirty="0">
                          <a:effectLst/>
                        </a:rPr>
                        <a:t> </a:t>
                      </a:r>
                      <a:r>
                        <a:rPr lang="en-US" sz="1300" kern="100" dirty="0" err="1">
                          <a:effectLst/>
                        </a:rPr>
                        <a:t>trình</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8315298"/>
                  </a:ext>
                </a:extLst>
              </a:tr>
              <a:tr h="334118">
                <a:tc rowSpan="3">
                  <a:txBody>
                    <a:bodyPr/>
                    <a:lstStyle/>
                    <a:p>
                      <a:pPr marL="0" marR="0" algn="ctr">
                        <a:lnSpc>
                          <a:spcPct val="150000"/>
                        </a:lnSpc>
                        <a:spcBef>
                          <a:spcPts val="0"/>
                        </a:spcBef>
                        <a:spcAft>
                          <a:spcPts val="0"/>
                        </a:spcAft>
                      </a:pPr>
                      <a:r>
                        <a:rPr lang="en-US" sz="1300" kern="100" dirty="0">
                          <a:effectLst/>
                        </a:rPr>
                        <a:t>21521857</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algn="ctr">
                        <a:lnSpc>
                          <a:spcPct val="150000"/>
                        </a:lnSpc>
                        <a:spcBef>
                          <a:spcPts val="0"/>
                        </a:spcBef>
                        <a:spcAft>
                          <a:spcPts val="0"/>
                        </a:spcAft>
                      </a:pPr>
                      <a:r>
                        <a:rPr lang="en-US" sz="1300" kern="100" dirty="0">
                          <a:effectLst/>
                        </a:rPr>
                        <a:t>Nguyễn </a:t>
                      </a:r>
                      <a:r>
                        <a:rPr lang="en-US" sz="1300" kern="100" dirty="0" err="1">
                          <a:effectLst/>
                        </a:rPr>
                        <a:t>Tô</a:t>
                      </a:r>
                      <a:r>
                        <a:rPr lang="en-US" sz="1300" kern="100" dirty="0">
                          <a:effectLst/>
                        </a:rPr>
                        <a:t> </a:t>
                      </a:r>
                      <a:r>
                        <a:rPr lang="en-US" sz="1300" kern="100" dirty="0" err="1">
                          <a:effectLst/>
                        </a:rPr>
                        <a:t>Thiên</a:t>
                      </a:r>
                      <a:r>
                        <a:rPr lang="en-US" sz="1300" kern="100" dirty="0">
                          <a:effectLst/>
                        </a:rPr>
                        <a:t> </a:t>
                      </a:r>
                      <a:r>
                        <a:rPr lang="en-US" sz="1300" kern="100" dirty="0" err="1">
                          <a:effectLst/>
                        </a:rPr>
                        <a:t>Bảo</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en-US" sz="1300" kern="100" dirty="0">
                          <a:effectLst/>
                        </a:rPr>
                        <a:t>Tìm </a:t>
                      </a:r>
                      <a:r>
                        <a:rPr lang="en-US" sz="1300" kern="100" dirty="0" err="1">
                          <a:effectLst/>
                        </a:rPr>
                        <a:t>hiểu</a:t>
                      </a:r>
                      <a:r>
                        <a:rPr lang="en-US" sz="1300" kern="100" dirty="0">
                          <a:effectLst/>
                        </a:rPr>
                        <a:t> </a:t>
                      </a:r>
                      <a:r>
                        <a:rPr lang="en-US" sz="1300" kern="100" dirty="0" err="1">
                          <a:effectLst/>
                        </a:rPr>
                        <a:t>thuật</a:t>
                      </a:r>
                      <a:r>
                        <a:rPr lang="en-US" sz="1300" kern="100" dirty="0">
                          <a:effectLst/>
                        </a:rPr>
                        <a:t> </a:t>
                      </a:r>
                      <a:r>
                        <a:rPr lang="en-US" sz="1300" kern="100" dirty="0" err="1">
                          <a:effectLst/>
                        </a:rPr>
                        <a:t>toán</a:t>
                      </a:r>
                      <a:r>
                        <a:rPr lang="en-US" sz="1300" kern="100" dirty="0">
                          <a:effectLst/>
                        </a:rPr>
                        <a:t> LZW</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2325383"/>
                  </a:ext>
                </a:extLst>
              </a:tr>
              <a:tr h="334118">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300" kern="100" dirty="0" err="1">
                          <a:effectLst/>
                        </a:rPr>
                        <a:t>Viết</a:t>
                      </a:r>
                      <a:r>
                        <a:rPr lang="en-US" sz="1300" kern="100" dirty="0">
                          <a:effectLst/>
                        </a:rPr>
                        <a:t> </a:t>
                      </a:r>
                      <a:r>
                        <a:rPr lang="en-US" sz="1300" kern="100" dirty="0" err="1">
                          <a:effectLst/>
                        </a:rPr>
                        <a:t>bài</a:t>
                      </a:r>
                      <a:r>
                        <a:rPr lang="en-US" sz="1300" kern="100" dirty="0">
                          <a:effectLst/>
                        </a:rPr>
                        <a:t> </a:t>
                      </a:r>
                      <a:r>
                        <a:rPr lang="en-US" sz="1300" kern="100" dirty="0" err="1">
                          <a:effectLst/>
                        </a:rPr>
                        <a:t>báo</a:t>
                      </a:r>
                      <a:r>
                        <a:rPr lang="en-US" sz="1300" kern="100" dirty="0">
                          <a:effectLst/>
                        </a:rPr>
                        <a:t> cáo file word</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740618"/>
                  </a:ext>
                </a:extLst>
              </a:tr>
              <a:tr h="387031">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300" kern="100" dirty="0" err="1">
                          <a:effectLst/>
                        </a:rPr>
                        <a:t>Thực</a:t>
                      </a:r>
                      <a:r>
                        <a:rPr lang="en-US" sz="1300" kern="100" dirty="0">
                          <a:effectLst/>
                        </a:rPr>
                        <a:t> </a:t>
                      </a:r>
                      <a:r>
                        <a:rPr lang="en-US" sz="1300" kern="100" dirty="0" err="1">
                          <a:effectLst/>
                        </a:rPr>
                        <a:t>hiện</a:t>
                      </a:r>
                      <a:r>
                        <a:rPr lang="en-US" sz="1300" kern="100" dirty="0">
                          <a:effectLst/>
                        </a:rPr>
                        <a:t> demo code</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4011656"/>
                  </a:ext>
                </a:extLst>
              </a:tr>
              <a:tr h="684942">
                <a:tc rowSpan="2">
                  <a:txBody>
                    <a:bodyPr/>
                    <a:lstStyle/>
                    <a:p>
                      <a:pPr marL="0" marR="0" algn="ctr">
                        <a:lnSpc>
                          <a:spcPct val="150000"/>
                        </a:lnSpc>
                        <a:spcBef>
                          <a:spcPts val="0"/>
                        </a:spcBef>
                        <a:spcAft>
                          <a:spcPts val="0"/>
                        </a:spcAft>
                      </a:pPr>
                      <a:r>
                        <a:rPr lang="en-US" sz="1300" kern="100" dirty="0">
                          <a:effectLst/>
                        </a:rPr>
                        <a:t>21521536</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gn="ctr">
                        <a:lnSpc>
                          <a:spcPct val="150000"/>
                        </a:lnSpc>
                        <a:spcBef>
                          <a:spcPts val="0"/>
                        </a:spcBef>
                        <a:spcAft>
                          <a:spcPts val="0"/>
                        </a:spcAft>
                      </a:pPr>
                      <a:r>
                        <a:rPr lang="en-US" sz="1300" kern="100" dirty="0">
                          <a:effectLst/>
                        </a:rPr>
                        <a:t>Hồ Trung Tín</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pPr>
                      <a:r>
                        <a:rPr lang="en-US" sz="1300" kern="100" dirty="0" err="1">
                          <a:effectLst/>
                        </a:rPr>
                        <a:t>Thực</a:t>
                      </a:r>
                      <a:r>
                        <a:rPr lang="en-US" sz="1300" kern="100" dirty="0">
                          <a:effectLst/>
                        </a:rPr>
                        <a:t> </a:t>
                      </a:r>
                      <a:r>
                        <a:rPr lang="en-US" sz="1300" kern="100" dirty="0" err="1">
                          <a:effectLst/>
                        </a:rPr>
                        <a:t>hiện</a:t>
                      </a:r>
                      <a:r>
                        <a:rPr lang="en-US" sz="1300" kern="100" dirty="0">
                          <a:effectLst/>
                        </a:rPr>
                        <a:t> so </a:t>
                      </a:r>
                      <a:r>
                        <a:rPr lang="en-US" sz="1300" kern="100" dirty="0" err="1">
                          <a:effectLst/>
                        </a:rPr>
                        <a:t>sánh</a:t>
                      </a:r>
                      <a:r>
                        <a:rPr lang="en-US" sz="1300" kern="100" dirty="0">
                          <a:effectLst/>
                        </a:rPr>
                        <a:t> </a:t>
                      </a:r>
                      <a:r>
                        <a:rPr lang="en-US" sz="1300" kern="100" dirty="0" err="1">
                          <a:effectLst/>
                        </a:rPr>
                        <a:t>và</a:t>
                      </a:r>
                      <a:r>
                        <a:rPr lang="en-US" sz="1300" kern="100" dirty="0">
                          <a:effectLst/>
                        </a:rPr>
                        <a:t> </a:t>
                      </a:r>
                      <a:r>
                        <a:rPr lang="en-US" sz="1300" kern="100" dirty="0" err="1">
                          <a:effectLst/>
                        </a:rPr>
                        <a:t>đánh</a:t>
                      </a:r>
                      <a:r>
                        <a:rPr lang="en-US" sz="1300" kern="100" dirty="0">
                          <a:effectLst/>
                        </a:rPr>
                        <a:t> </a:t>
                      </a:r>
                      <a:r>
                        <a:rPr lang="en-US" sz="1300" kern="100" dirty="0" err="1">
                          <a:effectLst/>
                        </a:rPr>
                        <a:t>giá</a:t>
                      </a:r>
                      <a:r>
                        <a:rPr lang="en-US" sz="1300" kern="100" dirty="0">
                          <a:effectLst/>
                        </a:rPr>
                        <a:t> </a:t>
                      </a:r>
                      <a:r>
                        <a:rPr lang="en-US" sz="1300" kern="100" dirty="0" err="1">
                          <a:effectLst/>
                        </a:rPr>
                        <a:t>hai</a:t>
                      </a:r>
                      <a:r>
                        <a:rPr lang="en-US" sz="1300" kern="100" dirty="0">
                          <a:effectLst/>
                        </a:rPr>
                        <a:t> </a:t>
                      </a:r>
                      <a:r>
                        <a:rPr lang="en-US" sz="1300" kern="100" dirty="0" err="1">
                          <a:effectLst/>
                        </a:rPr>
                        <a:t>thuật</a:t>
                      </a:r>
                      <a:r>
                        <a:rPr lang="en-US" sz="1300" kern="100" dirty="0">
                          <a:effectLst/>
                        </a:rPr>
                        <a:t> </a:t>
                      </a:r>
                      <a:r>
                        <a:rPr lang="en-US" sz="1300" kern="100" dirty="0" err="1">
                          <a:effectLst/>
                        </a:rPr>
                        <a:t>toán</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8632109"/>
                  </a:ext>
                </a:extLst>
              </a:tr>
              <a:tr h="334118">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300" kern="100" dirty="0" err="1">
                          <a:effectLst/>
                        </a:rPr>
                        <a:t>Tạo</a:t>
                      </a:r>
                      <a:r>
                        <a:rPr lang="en-US" sz="1300" kern="100" dirty="0">
                          <a:effectLst/>
                        </a:rPr>
                        <a:t> </a:t>
                      </a:r>
                      <a:r>
                        <a:rPr lang="en-US" sz="1300" kern="100" dirty="0" err="1">
                          <a:effectLst/>
                        </a:rPr>
                        <a:t>trang</a:t>
                      </a:r>
                      <a:r>
                        <a:rPr lang="en-US" sz="1300" kern="100" dirty="0">
                          <a:effectLst/>
                        </a:rPr>
                        <a:t> </a:t>
                      </a:r>
                      <a:r>
                        <a:rPr lang="en-US" sz="1300" kern="100" dirty="0" err="1">
                          <a:effectLst/>
                        </a:rPr>
                        <a:t>trình</a:t>
                      </a:r>
                      <a:r>
                        <a:rPr lang="en-US" sz="1300" kern="100" dirty="0">
                          <a:effectLst/>
                        </a:rPr>
                        <a:t> </a:t>
                      </a:r>
                      <a:r>
                        <a:rPr lang="en-US" sz="1300" kern="100" dirty="0" err="1">
                          <a:effectLst/>
                        </a:rPr>
                        <a:t>bày</a:t>
                      </a:r>
                      <a:endParaRPr lang="en-US" sz="1300" kern="1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0274979"/>
                  </a:ext>
                </a:extLst>
              </a:tr>
            </a:tbl>
          </a:graphicData>
        </a:graphic>
      </p:graphicFrame>
      <p:sp>
        <p:nvSpPr>
          <p:cNvPr id="2" name="Google Shape;494;p32">
            <a:extLst>
              <a:ext uri="{FF2B5EF4-FFF2-40B4-BE49-F238E27FC236}">
                <a16:creationId xmlns:a16="http://schemas.microsoft.com/office/drawing/2014/main" id="{A70EE785-BC85-FEBD-50B7-7FA6D71713CF}"/>
              </a:ext>
            </a:extLst>
          </p:cNvPr>
          <p:cNvSpPr txBox="1">
            <a:spLocks noGrp="1"/>
          </p:cNvSpPr>
          <p:nvPr>
            <p:ph type="title"/>
          </p:nvPr>
        </p:nvSpPr>
        <p:spPr>
          <a:xfrm>
            <a:off x="468665" y="440760"/>
            <a:ext cx="7713900" cy="7265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panose="020F0502020204030204" pitchFamily="34" charset="0"/>
                <a:ea typeface="Calibri" panose="020F0502020204030204" pitchFamily="34" charset="0"/>
                <a:cs typeface="Calibri" panose="020F0502020204030204" pitchFamily="34" charset="0"/>
              </a:rPr>
              <a:t>Bảng</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phân</a:t>
            </a:r>
            <a:r>
              <a:rPr lang="en-US" b="1" dirty="0">
                <a:latin typeface="Calibri" panose="020F0502020204030204" pitchFamily="34" charset="0"/>
                <a:ea typeface="Calibri" panose="020F0502020204030204" pitchFamily="34" charset="0"/>
                <a:cs typeface="Calibri" panose="020F0502020204030204" pitchFamily="34" charset="0"/>
              </a:rPr>
              <a:t> chia </a:t>
            </a:r>
            <a:r>
              <a:rPr lang="en-US" b="1" dirty="0" err="1">
                <a:latin typeface="Calibri" panose="020F0502020204030204" pitchFamily="34" charset="0"/>
                <a:ea typeface="Calibri" panose="020F0502020204030204" pitchFamily="34" charset="0"/>
                <a:cs typeface="Calibri" panose="020F0502020204030204" pitchFamily="34" charset="0"/>
              </a:rPr>
              <a:t>công</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việc</a:t>
            </a:r>
            <a:r>
              <a:rPr lang="en-US" b="1" dirty="0">
                <a:latin typeface="Calibri" panose="020F0502020204030204" pitchFamily="34" charset="0"/>
                <a:ea typeface="Calibri" panose="020F0502020204030204" pitchFamily="34" charset="0"/>
                <a:cs typeface="Calibri" panose="020F0502020204030204" pitchFamily="34" charset="0"/>
              </a:rPr>
              <a:t>:</a:t>
            </a:r>
            <a:endParaRPr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283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2" name="TextBox 1">
            <a:extLst>
              <a:ext uri="{FF2B5EF4-FFF2-40B4-BE49-F238E27FC236}">
                <a16:creationId xmlns:a16="http://schemas.microsoft.com/office/drawing/2014/main" id="{BD33285F-0E5E-B284-131B-74D4AE5143D1}"/>
              </a:ext>
            </a:extLst>
          </p:cNvPr>
          <p:cNvSpPr txBox="1"/>
          <p:nvPr/>
        </p:nvSpPr>
        <p:spPr>
          <a:xfrm>
            <a:off x="641350" y="1983121"/>
            <a:ext cx="7861300" cy="861774"/>
          </a:xfrm>
          <a:prstGeom prst="rect">
            <a:avLst/>
          </a:prstGeom>
          <a:noFill/>
        </p:spPr>
        <p:txBody>
          <a:bodyPr wrap="square" rtlCol="0">
            <a:spAutoFit/>
          </a:bodyPr>
          <a:lstStyle/>
          <a:p>
            <a:pPr algn="ct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Cảm</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ơn</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thầy</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đã</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lắng</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5000" dirty="0" err="1">
                <a:solidFill>
                  <a:srgbClr val="FF0000"/>
                </a:solidFill>
                <a:latin typeface="Calibri" panose="020F0502020204030204" pitchFamily="34" charset="0"/>
                <a:ea typeface="Calibri" panose="020F0502020204030204" pitchFamily="34" charset="0"/>
                <a:cs typeface="Calibri" panose="020F0502020204030204" pitchFamily="34" charset="0"/>
              </a:rPr>
              <a:t>nghe</a:t>
            </a:r>
            <a:r>
              <a:rPr lang="en-US" sz="5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9082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604235"/>
          </a:xfrm>
          <a:prstGeom prst="rect">
            <a:avLst/>
          </a:prstGeom>
        </p:spPr>
        <p:txBody>
          <a:bodyPr spcFirstLastPara="1" wrap="square" lIns="91425" tIns="91425" rIns="91425" bIns="91425" anchor="t" anchorCtr="0">
            <a:noAutofit/>
          </a:bodyPr>
          <a:lstStyle/>
          <a:p>
            <a:r>
              <a:rPr lang="en-US" sz="3000" dirty="0">
                <a:latin typeface="Calibri" panose="020F0502020204030204" pitchFamily="34" charset="0"/>
                <a:ea typeface="Calibri" panose="020F0502020204030204" pitchFamily="34" charset="0"/>
                <a:cs typeface="Calibri" panose="020F0502020204030204" pitchFamily="34" charset="0"/>
              </a:rPr>
              <a:t>b) </a:t>
            </a:r>
            <a:r>
              <a:rPr lang="en-US" sz="3000" dirty="0" err="1">
                <a:latin typeface="Calibri" panose="020F0502020204030204" pitchFamily="34" charset="0"/>
                <a:ea typeface="Calibri" panose="020F0502020204030204" pitchFamily="34" charset="0"/>
                <a:cs typeface="Calibri" panose="020F0502020204030204" pitchFamily="34" charset="0"/>
              </a:rPr>
              <a:t>Các</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hình</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thức</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nén</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dữ</a:t>
            </a:r>
            <a:r>
              <a:rPr lang="en-US" sz="3000" dirty="0">
                <a:latin typeface="Calibri" panose="020F0502020204030204" pitchFamily="34" charset="0"/>
                <a:ea typeface="Calibri" panose="020F0502020204030204" pitchFamily="34" charset="0"/>
                <a:cs typeface="Calibri" panose="020F0502020204030204" pitchFamily="34" charset="0"/>
              </a:rPr>
              <a:t> liệu:</a:t>
            </a: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21763EE-4B5A-A824-B614-D63A51046887}"/>
              </a:ext>
            </a:extLst>
          </p:cNvPr>
          <p:cNvSpPr txBox="1"/>
          <p:nvPr/>
        </p:nvSpPr>
        <p:spPr>
          <a:xfrm>
            <a:off x="655190" y="1544336"/>
            <a:ext cx="6153085" cy="1754326"/>
          </a:xfrm>
          <a:prstGeom prst="rect">
            <a:avLst/>
          </a:prstGeom>
          <a:noFill/>
        </p:spPr>
        <p:txBody>
          <a:bodyPr wrap="square" rtlCol="0">
            <a:spAutoFit/>
          </a:bodyPr>
          <a:lstStyle/>
          <a:p>
            <a:pPr marL="342900" lvl="1" indent="-342900">
              <a:buFont typeface="Arial" panose="020B0604020202020204" pitchFamily="34" charset="0"/>
              <a:buChar char="•"/>
            </a:pPr>
            <a:r>
              <a:rPr lang="en-US" sz="1800" dirty="0" err="1">
                <a:latin typeface="Calibri" panose="020F0502020204030204" pitchFamily="34" charset="0"/>
                <a:ea typeface="Calibri" panose="020F0502020204030204" pitchFamily="34" charset="0"/>
                <a:cs typeface="Calibri" panose="020F0502020204030204" pitchFamily="34" charset="0"/>
              </a:rPr>
              <a:t>Nén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bảo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toàn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thông</a:t>
            </a:r>
            <a:r>
              <a:rPr lang="en-US" sz="1800" dirty="0">
                <a:latin typeface="Calibri" panose="020F0502020204030204" pitchFamily="34" charset="0"/>
                <a:ea typeface="Calibri" panose="020F0502020204030204" pitchFamily="34" charset="0"/>
                <a:cs typeface="Calibri" panose="020F0502020204030204" pitchFamily="34" charset="0"/>
              </a:rPr>
              <a:t> tin (Lossless Compression):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Không</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mất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mát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thông</a:t>
            </a:r>
            <a:r>
              <a:rPr lang="en-US" sz="1800" dirty="0">
                <a:latin typeface="Calibri" panose="020F0502020204030204" pitchFamily="34" charset="0"/>
                <a:ea typeface="Calibri" panose="020F0502020204030204" pitchFamily="34" charset="0"/>
                <a:cs typeface="Calibri" panose="020F0502020204030204" pitchFamily="34" charset="0"/>
              </a:rPr>
              <a:t> tin </a:t>
            </a:r>
            <a:r>
              <a:rPr lang="en-US" sz="1800" dirty="0" err="1">
                <a:latin typeface="Calibri" panose="020F0502020204030204" pitchFamily="34" charset="0"/>
                <a:ea typeface="Calibri" panose="020F0502020204030204" pitchFamily="34" charset="0"/>
                <a:cs typeface="Calibri" panose="020F0502020204030204" pitchFamily="34" charset="0"/>
              </a:rPr>
              <a:t>nguyên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thuỷ</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Hiệu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suất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nén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không</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cao</a:t>
            </a:r>
            <a:r>
              <a:rPr lang="en-US" sz="1800" dirty="0">
                <a:latin typeface="Calibri" panose="020F0502020204030204" pitchFamily="34" charset="0"/>
                <a:ea typeface="Calibri" panose="020F0502020204030204" pitchFamily="34" charset="0"/>
                <a:cs typeface="Calibri" panose="020F0502020204030204" pitchFamily="34" charset="0"/>
              </a:rPr>
              <a:t>: 10% - 60%  </a:t>
            </a:r>
            <a:br>
              <a:rPr lang="en-US" sz="1800" dirty="0">
                <a:latin typeface="Calibri" panose="020F0502020204030204" pitchFamily="34" charset="0"/>
                <a:ea typeface="Calibri" panose="020F0502020204030204" pitchFamily="34" charset="0"/>
                <a:cs typeface="Calibri" panose="020F0502020204030204" pitchFamily="34" charset="0"/>
              </a:rPr>
            </a:b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err="1">
                <a:latin typeface="Calibri" panose="020F0502020204030204" pitchFamily="34" charset="0"/>
                <a:ea typeface="Calibri" panose="020F0502020204030204" pitchFamily="34" charset="0"/>
                <a:cs typeface="Calibri" panose="020F0502020204030204" pitchFamily="34" charset="0"/>
              </a:rPr>
              <a:t>Các</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giải</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thuật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tiêu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biểu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RLE,Arithmetic,Huffman</a:t>
            </a:r>
            <a:r>
              <a:rPr lang="en-US" sz="1800" dirty="0">
                <a:latin typeface="Calibri" panose="020F0502020204030204" pitchFamily="34" charset="0"/>
                <a:ea typeface="Calibri" panose="020F0502020204030204" pitchFamily="34" charset="0"/>
                <a:cs typeface="Calibri" panose="020F0502020204030204" pitchFamily="34" charset="0"/>
              </a:rPr>
              <a:t>, LZ77, LZ78,…  </a:t>
            </a:r>
          </a:p>
        </p:txBody>
      </p:sp>
    </p:spTree>
    <p:extLst>
      <p:ext uri="{BB962C8B-B14F-4D97-AF65-F5344CB8AC3E}">
        <p14:creationId xmlns:p14="http://schemas.microsoft.com/office/powerpoint/2010/main" val="144316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604235"/>
          </a:xfrm>
          <a:prstGeom prst="rect">
            <a:avLst/>
          </a:prstGeom>
        </p:spPr>
        <p:txBody>
          <a:bodyPr spcFirstLastPara="1" wrap="square" lIns="91425" tIns="91425" rIns="91425" bIns="91425" anchor="t" anchorCtr="0">
            <a:noAutofit/>
          </a:bodyPr>
          <a:lstStyle/>
          <a:p>
            <a:r>
              <a:rPr lang="en-US" sz="3000" dirty="0">
                <a:latin typeface="Calibri" panose="020F0502020204030204" pitchFamily="34" charset="0"/>
                <a:ea typeface="Calibri" panose="020F0502020204030204" pitchFamily="34" charset="0"/>
                <a:cs typeface="Calibri" panose="020F0502020204030204" pitchFamily="34" charset="0"/>
              </a:rPr>
              <a:t>b) </a:t>
            </a:r>
            <a:r>
              <a:rPr lang="en-US" sz="3000" dirty="0" err="1">
                <a:latin typeface="Calibri" panose="020F0502020204030204" pitchFamily="34" charset="0"/>
                <a:ea typeface="Calibri" panose="020F0502020204030204" pitchFamily="34" charset="0"/>
                <a:cs typeface="Calibri" panose="020F0502020204030204" pitchFamily="34" charset="0"/>
              </a:rPr>
              <a:t>Các</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hình</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thức</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nén</a:t>
            </a:r>
            <a:r>
              <a:rPr lang="en-US" sz="3000" dirty="0">
                <a:latin typeface="Calibri" panose="020F0502020204030204" pitchFamily="34" charset="0"/>
                <a:ea typeface="Calibri" panose="020F0502020204030204" pitchFamily="34" charset="0"/>
                <a:cs typeface="Calibri" panose="020F0502020204030204" pitchFamily="34" charset="0"/>
              </a:rPr>
              <a:t> </a:t>
            </a:r>
            <a:r>
              <a:rPr lang="en-US" sz="3000" dirty="0" err="1">
                <a:latin typeface="Calibri" panose="020F0502020204030204" pitchFamily="34" charset="0"/>
                <a:ea typeface="Calibri" panose="020F0502020204030204" pitchFamily="34" charset="0"/>
                <a:cs typeface="Calibri" panose="020F0502020204030204" pitchFamily="34" charset="0"/>
              </a:rPr>
              <a:t>dữ</a:t>
            </a:r>
            <a:r>
              <a:rPr lang="en-US" sz="3000" dirty="0">
                <a:latin typeface="Calibri" panose="020F0502020204030204" pitchFamily="34" charset="0"/>
                <a:ea typeface="Calibri" panose="020F0502020204030204" pitchFamily="34" charset="0"/>
                <a:cs typeface="Calibri" panose="020F0502020204030204" pitchFamily="34" charset="0"/>
              </a:rPr>
              <a:t> liệu:</a:t>
            </a: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21763EE-4B5A-A824-B614-D63A51046887}"/>
              </a:ext>
            </a:extLst>
          </p:cNvPr>
          <p:cNvSpPr txBox="1"/>
          <p:nvPr/>
        </p:nvSpPr>
        <p:spPr>
          <a:xfrm>
            <a:off x="566755" y="1593545"/>
            <a:ext cx="6153085" cy="1477328"/>
          </a:xfrm>
          <a:prstGeom prst="rect">
            <a:avLst/>
          </a:prstGeom>
          <a:noFill/>
        </p:spPr>
        <p:txBody>
          <a:bodyPr wrap="square" rtlCol="0">
            <a:spAutoFit/>
          </a:bodyPr>
          <a:lstStyle/>
          <a:p>
            <a:pPr marL="342900" lvl="1" indent="-342900">
              <a:buFont typeface="Arial" panose="020B0604020202020204" pitchFamily="34" charset="0"/>
              <a:buChar char="•"/>
            </a:pPr>
            <a:r>
              <a:rPr lang="en-US" sz="1800" dirty="0" err="1">
                <a:latin typeface="Calibri" panose="020F0502020204030204" pitchFamily="34" charset="0"/>
                <a:ea typeface="Calibri" panose="020F0502020204030204" pitchFamily="34" charset="0"/>
                <a:cs typeface="Calibri" panose="020F0502020204030204" pitchFamily="34" charset="0"/>
              </a:rPr>
              <a:t>Nén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không</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bảo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toàn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thông</a:t>
            </a:r>
            <a:r>
              <a:rPr lang="en-US" sz="1800" dirty="0">
                <a:latin typeface="Calibri" panose="020F0502020204030204" pitchFamily="34" charset="0"/>
                <a:ea typeface="Calibri" panose="020F0502020204030204" pitchFamily="34" charset="0"/>
                <a:cs typeface="Calibri" panose="020F0502020204030204" pitchFamily="34" charset="0"/>
              </a:rPr>
              <a:t> tin (Lossy Compression):</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Thông tin </a:t>
            </a:r>
            <a:r>
              <a:rPr lang="en-US" sz="1800" dirty="0" err="1">
                <a:latin typeface="Calibri" panose="020F0502020204030204" pitchFamily="34" charset="0"/>
                <a:ea typeface="Calibri" panose="020F0502020204030204" pitchFamily="34" charset="0"/>
                <a:cs typeface="Calibri" panose="020F0502020204030204" pitchFamily="34" charset="0"/>
              </a:rPr>
              <a:t>nguyên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thủy</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bị</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mất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mát</a:t>
            </a:r>
            <a:r>
              <a:rPr lang="en-US" sz="1800" dirty="0">
                <a:latin typeface="Calibri" panose="020F0502020204030204" pitchFamily="34" charset="0"/>
                <a:ea typeface="Calibri" panose="020F0502020204030204" pitchFamily="34"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hiệu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suất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nén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cao</a:t>
            </a:r>
            <a:r>
              <a:rPr lang="en-US" sz="1800" dirty="0">
                <a:latin typeface="Calibri" panose="020F0502020204030204" pitchFamily="34" charset="0"/>
                <a:ea typeface="Calibri" panose="020F0502020204030204" pitchFamily="34" charset="0"/>
                <a:cs typeface="Calibri" panose="020F0502020204030204" pitchFamily="34" charset="0"/>
              </a:rPr>
              <a:t> 40% - 90% </a:t>
            </a:r>
            <a:br>
              <a:rPr lang="en-US" sz="1800" dirty="0">
                <a:latin typeface="Calibri" panose="020F0502020204030204" pitchFamily="34" charset="0"/>
                <a:ea typeface="Calibri" panose="020F0502020204030204" pitchFamily="34" charset="0"/>
                <a:cs typeface="Calibri" panose="020F0502020204030204" pitchFamily="34" charset="0"/>
              </a:rPr>
            </a:b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err="1">
                <a:latin typeface="Calibri" panose="020F0502020204030204" pitchFamily="34" charset="0"/>
                <a:ea typeface="Calibri" panose="020F0502020204030204" pitchFamily="34" charset="0"/>
                <a:cs typeface="Calibri" panose="020F0502020204030204" pitchFamily="34" charset="0"/>
              </a:rPr>
              <a:t>Các</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giải</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thuật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tiêu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biểu</a:t>
            </a:r>
            <a:r>
              <a:rPr lang="en-US" sz="1800" dirty="0">
                <a:latin typeface="Calibri" panose="020F0502020204030204" pitchFamily="34" charset="0"/>
                <a:ea typeface="Calibri" panose="020F0502020204030204" pitchFamily="34" charset="0"/>
                <a:cs typeface="Calibri" panose="020F0502020204030204" pitchFamily="34" charset="0"/>
              </a:rPr>
              <a:t>: JPEG, MP3, MP4</a:t>
            </a:r>
          </a:p>
        </p:txBody>
      </p:sp>
    </p:spTree>
    <p:extLst>
      <p:ext uri="{BB962C8B-B14F-4D97-AF65-F5344CB8AC3E}">
        <p14:creationId xmlns:p14="http://schemas.microsoft.com/office/powerpoint/2010/main" val="301565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82257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b="1" dirty="0">
                <a:latin typeface="Calibri" panose="020F0502020204030204" pitchFamily="34" charset="0"/>
                <a:ea typeface="Calibri" panose="020F0502020204030204" pitchFamily="34" charset="0"/>
                <a:cs typeface="Calibri" panose="020F0502020204030204" pitchFamily="34" charset="0"/>
              </a:rPr>
              <a:t>Tìm </a:t>
            </a:r>
            <a:r>
              <a:rPr lang="en-US" sz="4500" b="1" dirty="0" err="1">
                <a:latin typeface="Calibri" panose="020F0502020204030204" pitchFamily="34" charset="0"/>
                <a:ea typeface="Calibri" panose="020F0502020204030204" pitchFamily="34" charset="0"/>
                <a:cs typeface="Calibri" panose="020F0502020204030204" pitchFamily="34" charset="0"/>
              </a:rPr>
              <a:t>hiểu</a:t>
            </a:r>
            <a:r>
              <a:rPr lang="en-US" sz="4500" b="1" dirty="0">
                <a:latin typeface="Calibri" panose="020F0502020204030204" pitchFamily="34" charset="0"/>
                <a:ea typeface="Calibri" panose="020F0502020204030204" pitchFamily="34" charset="0"/>
                <a:cs typeface="Calibri" panose="020F0502020204030204" pitchFamily="34" charset="0"/>
              </a:rPr>
              <a:t> </a:t>
            </a:r>
            <a:r>
              <a:rPr lang="en-US" sz="4500" b="1" dirty="0" err="1">
                <a:latin typeface="Calibri" panose="020F0502020204030204" pitchFamily="34" charset="0"/>
                <a:ea typeface="Calibri" panose="020F0502020204030204" pitchFamily="34" charset="0"/>
                <a:cs typeface="Calibri" panose="020F0502020204030204" pitchFamily="34" charset="0"/>
              </a:rPr>
              <a:t>thuật</a:t>
            </a:r>
            <a:r>
              <a:rPr lang="en-US" sz="4500" b="1" dirty="0">
                <a:latin typeface="Calibri" panose="020F0502020204030204" pitchFamily="34" charset="0"/>
                <a:ea typeface="Calibri" panose="020F0502020204030204" pitchFamily="34" charset="0"/>
                <a:cs typeface="Calibri" panose="020F0502020204030204" pitchFamily="34" charset="0"/>
              </a:rPr>
              <a:t> </a:t>
            </a:r>
            <a:r>
              <a:rPr lang="en-US" sz="4500" b="1" dirty="0" err="1">
                <a:latin typeface="Calibri" panose="020F0502020204030204" pitchFamily="34" charset="0"/>
                <a:ea typeface="Calibri" panose="020F0502020204030204" pitchFamily="34" charset="0"/>
                <a:cs typeface="Calibri" panose="020F0502020204030204" pitchFamily="34" charset="0"/>
              </a:rPr>
              <a:t>toán</a:t>
            </a:r>
            <a:r>
              <a:rPr lang="en-US" sz="4500" b="1" dirty="0">
                <a:latin typeface="Calibri" panose="020F0502020204030204" pitchFamily="34" charset="0"/>
                <a:ea typeface="Calibri" panose="020F0502020204030204" pitchFamily="34" charset="0"/>
                <a:cs typeface="Calibri" panose="020F0502020204030204" pitchFamily="34" charset="0"/>
              </a:rPr>
              <a:t> HUFFMAN</a:t>
            </a:r>
            <a:endParaRPr sz="4500" b="1" dirty="0">
              <a:latin typeface="Calibri" panose="020F0502020204030204" pitchFamily="34" charset="0"/>
              <a:ea typeface="Calibri" panose="020F0502020204030204" pitchFamily="34" charset="0"/>
              <a:cs typeface="Calibri" panose="020F0502020204030204" pitchFamily="34" charset="0"/>
            </a:endParaRP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a) </a:t>
            </a:r>
            <a:r>
              <a:rPr lang="fr-FR" sz="4000" dirty="0" err="1">
                <a:latin typeface="Calibri" panose="020F0502020204030204" pitchFamily="34" charset="0"/>
                <a:ea typeface="Calibri" panose="020F0502020204030204" pitchFamily="34" charset="0"/>
                <a:cs typeface="Calibri" panose="020F0502020204030204" pitchFamily="34" charset="0"/>
              </a:rPr>
              <a:t>Giới</a:t>
            </a:r>
            <a:r>
              <a:rPr lang="fr-FR" sz="4000" dirty="0">
                <a:latin typeface="Calibri" panose="020F0502020204030204" pitchFamily="34" charset="0"/>
                <a:ea typeface="Calibri" panose="020F0502020204030204" pitchFamily="34" charset="0"/>
                <a:cs typeface="Calibri" panose="020F0502020204030204" pitchFamily="34" charset="0"/>
              </a:rPr>
              <a:t> </a:t>
            </a:r>
            <a:r>
              <a:rPr lang="fr-FR" sz="4000" dirty="0" err="1">
                <a:latin typeface="Calibri" panose="020F0502020204030204" pitchFamily="34" charset="0"/>
                <a:ea typeface="Calibri" panose="020F0502020204030204" pitchFamily="34" charset="0"/>
                <a:cs typeface="Calibri" panose="020F0502020204030204" pitchFamily="34" charset="0"/>
              </a:rPr>
              <a:t>thiệu</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grpSp>
        <p:nvGrpSpPr>
          <p:cNvPr id="210" name="Google Shape;210;p24"/>
          <p:cNvGrpSpPr/>
          <p:nvPr/>
        </p:nvGrpSpPr>
        <p:grpSpPr>
          <a:xfrm flipH="1">
            <a:off x="5437305" y="780277"/>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F7774AB-383A-CA52-C2B5-F9115A1A67E3}"/>
              </a:ext>
            </a:extLst>
          </p:cNvPr>
          <p:cNvSpPr txBox="1"/>
          <p:nvPr/>
        </p:nvSpPr>
        <p:spPr>
          <a:xfrm>
            <a:off x="804672" y="1742277"/>
            <a:ext cx="5221950" cy="2246769"/>
          </a:xfrm>
          <a:prstGeom prst="rect">
            <a:avLst/>
          </a:prstGeom>
          <a:noFill/>
        </p:spPr>
        <p:txBody>
          <a:bodyPr wrap="square" rtlCol="0">
            <a:spAutoFit/>
          </a:bodyPr>
          <a:lstStyle/>
          <a:p>
            <a:pPr marL="342900" indent="-342900">
              <a:buFont typeface="Calibri" panose="020F0502020204030204" pitchFamily="34" charset="0"/>
              <a:buChar char="‐"/>
            </a:pPr>
            <a:r>
              <a:rPr lang="vi-VN" sz="2000" dirty="0">
                <a:latin typeface="Calibri" panose="020F0502020204030204" pitchFamily="34" charset="0"/>
                <a:ea typeface="Calibri" panose="020F0502020204030204" pitchFamily="34" charset="0"/>
                <a:cs typeface="Calibri" panose="020F0502020204030204" pitchFamily="34" charset="0"/>
              </a:rPr>
              <a:t>Phương pháp Huffman là một thuật toán do David A. Huffman của MIT đưa ra vào năm 1952</a:t>
            </a:r>
            <a:r>
              <a:rPr lang="en-US" sz="2000" dirty="0">
                <a:latin typeface="Calibri" panose="020F0502020204030204" pitchFamily="34" charset="0"/>
                <a:ea typeface="Calibri" panose="020F0502020204030204" pitchFamily="34" charset="0"/>
                <a:cs typeface="Calibri" panose="020F0502020204030204" pitchFamily="34" charset="0"/>
              </a:rPr>
              <a: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en-US" sz="2000" dirty="0" err="1">
                <a:latin typeface="Calibri" panose="020F0502020204030204" pitchFamily="34" charset="0"/>
                <a:ea typeface="Calibri" panose="020F0502020204030204" pitchFamily="34" charset="0"/>
                <a:cs typeface="Calibri" panose="020F0502020204030204" pitchFamily="34" charset="0"/>
              </a:rPr>
              <a:t>Phương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pháp</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này</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dùng</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để nén dữ liệu dạng văn bản, mã hóa các bytes trong tệp dữ liệu nguồn bằng biến nhị phân. </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369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4000" dirty="0">
                <a:latin typeface="Calibri" panose="020F0502020204030204" pitchFamily="34" charset="0"/>
                <a:ea typeface="Calibri" panose="020F0502020204030204" pitchFamily="34" charset="0"/>
                <a:cs typeface="Calibri" panose="020F0502020204030204" pitchFamily="34" charset="0"/>
              </a:rPr>
              <a:t>b) Ý </a:t>
            </a:r>
            <a:r>
              <a:rPr lang="fr-FR" sz="4000" dirty="0" err="1">
                <a:latin typeface="Calibri" panose="020F0502020204030204" pitchFamily="34" charset="0"/>
                <a:ea typeface="Calibri" panose="020F0502020204030204" pitchFamily="34" charset="0"/>
                <a:cs typeface="Calibri" panose="020F0502020204030204" pitchFamily="34" charset="0"/>
              </a:rPr>
              <a:t>tưởng</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F7774AB-383A-CA52-C2B5-F9115A1A67E3}"/>
              </a:ext>
            </a:extLst>
          </p:cNvPr>
          <p:cNvSpPr txBox="1"/>
          <p:nvPr/>
        </p:nvSpPr>
        <p:spPr>
          <a:xfrm>
            <a:off x="715000" y="1742277"/>
            <a:ext cx="4961900" cy="1754326"/>
          </a:xfrm>
          <a:prstGeom prst="rect">
            <a:avLst/>
          </a:prstGeom>
          <a:noFill/>
        </p:spPr>
        <p:txBody>
          <a:bodyPr wrap="square" rtlCol="0">
            <a:spAutoFit/>
          </a:bodyPr>
          <a:lstStyle/>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Mã hóa các bytes trong tệp dữ liệu nguồn bằng biến nhị phân. Nó tạo mã độ dài biến thiên là một tập hợp các bits. </a:t>
            </a:r>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Calibri" panose="020F0502020204030204" pitchFamily="34" charset="0"/>
              <a:buChar char="‐"/>
            </a:pPr>
            <a:r>
              <a:rPr lang="vi-VN" sz="1800" dirty="0">
                <a:latin typeface="Calibri" panose="020F0502020204030204" pitchFamily="34" charset="0"/>
                <a:ea typeface="Calibri" panose="020F0502020204030204" pitchFamily="34" charset="0"/>
                <a:cs typeface="Calibri" panose="020F0502020204030204" pitchFamily="34" charset="0"/>
              </a:rPr>
              <a:t>Đây là phương pháp nén kiểu thống kê, những ký tự xuất hiện nhiều hơn sẽ có mã ngắn hơn</a:t>
            </a:r>
            <a:r>
              <a:rPr lang="en-US" sz="1800"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5D7B7831-1797-D34D-6960-21ED9B65403A}"/>
              </a:ext>
            </a:extLst>
          </p:cNvPr>
          <p:cNvPicPr>
            <a:picLocks noChangeAspect="1"/>
          </p:cNvPicPr>
          <p:nvPr/>
        </p:nvPicPr>
        <p:blipFill>
          <a:blip r:embed="rId3"/>
          <a:stretch>
            <a:fillRect/>
          </a:stretch>
        </p:blipFill>
        <p:spPr>
          <a:xfrm>
            <a:off x="5676900" y="964381"/>
            <a:ext cx="3467100" cy="3626669"/>
          </a:xfrm>
          <a:prstGeom prst="rect">
            <a:avLst/>
          </a:prstGeom>
        </p:spPr>
      </p:pic>
    </p:spTree>
    <p:extLst>
      <p:ext uri="{BB962C8B-B14F-4D97-AF65-F5344CB8AC3E}">
        <p14:creationId xmlns:p14="http://schemas.microsoft.com/office/powerpoint/2010/main" val="889106417"/>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2282</Words>
  <Application>Microsoft Office PowerPoint</Application>
  <PresentationFormat>On-screen Show (16:9)</PresentationFormat>
  <Paragraphs>215</Paragraphs>
  <Slides>43</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Magneto</vt:lpstr>
      <vt:lpstr>Times New Roman</vt:lpstr>
      <vt:lpstr>Calibri</vt:lpstr>
      <vt:lpstr>Wingdings</vt:lpstr>
      <vt:lpstr>Arial</vt:lpstr>
      <vt:lpstr>Bebas Neue</vt:lpstr>
      <vt:lpstr>Golos Text Medium</vt:lpstr>
      <vt:lpstr>Courier New</vt:lpstr>
      <vt:lpstr>Golos Text</vt:lpstr>
      <vt:lpstr>Artificial Intelligence by Slidesgo</vt:lpstr>
      <vt:lpstr>Thực hiện và đánh giá hai thuật toán nén  Huff-man và LZW trên kiểu dữ liệu text </vt:lpstr>
      <vt:lpstr>01</vt:lpstr>
      <vt:lpstr>Giới thiệu đề tài</vt:lpstr>
      <vt:lpstr>a) Nén dữ liệu là gì?</vt:lpstr>
      <vt:lpstr>b) Các hình thức nén dữ liệu:</vt:lpstr>
      <vt:lpstr>b) Các hình thức nén dữ liệu:</vt:lpstr>
      <vt:lpstr>Tìm hiểu thuật toán HUFFMAN</vt:lpstr>
      <vt:lpstr>a) Giới thiệu</vt:lpstr>
      <vt:lpstr>b) Ý tưởng</vt:lpstr>
      <vt:lpstr>c) Cách xây dựng</vt:lpstr>
      <vt:lpstr>c) Cách xây dựng</vt:lpstr>
      <vt:lpstr>d) Ví dụ: </vt:lpstr>
      <vt:lpstr>d) Ví dụ: </vt:lpstr>
      <vt:lpstr>d) Ví dụ: </vt:lpstr>
      <vt:lpstr>d) Ví dụ: </vt:lpstr>
      <vt:lpstr>d) Ví dụ: </vt:lpstr>
      <vt:lpstr>e) Hiệu suất nén: </vt:lpstr>
      <vt:lpstr>Tìm hiểu thuật toán LZW</vt:lpstr>
      <vt:lpstr>a) Giới thiệu</vt:lpstr>
      <vt:lpstr>b) Ý tưởng</vt:lpstr>
      <vt:lpstr>b) Ý tưởng</vt:lpstr>
      <vt:lpstr>c) Cách xây dựng</vt:lpstr>
      <vt:lpstr>c) Cách xây dựng</vt:lpstr>
      <vt:lpstr>d) Ví dụ: </vt:lpstr>
      <vt:lpstr>d) Ví dụ: </vt:lpstr>
      <vt:lpstr>e) Hiệu suất nén: </vt:lpstr>
      <vt:lpstr>Triển khai thuật toán</vt:lpstr>
      <vt:lpstr>a) Thuật toán Huffman</vt:lpstr>
      <vt:lpstr>a) Thuật toán Huffman</vt:lpstr>
      <vt:lpstr>a) Thuật toán Huffman</vt:lpstr>
      <vt:lpstr>b) Thuật toán LZW:</vt:lpstr>
      <vt:lpstr>b) Thuật toán LZW:</vt:lpstr>
      <vt:lpstr>Đánh giá dựa trên tập dữ liệu</vt:lpstr>
      <vt:lpstr>Test 1: Ta thử với chuỗi “1234567890qwertyuiop”</vt:lpstr>
      <vt:lpstr>Test 2: Ta thử với 5 lần chuỗi “1234567890qwertyuiop”</vt:lpstr>
      <vt:lpstr>Test 3: Ta thử với 10 lần chuỗi “1234567890qwertyuiop”</vt:lpstr>
      <vt:lpstr>PowerPoint Presentation</vt:lpstr>
      <vt:lpstr>Kết luận</vt:lpstr>
      <vt:lpstr>PowerPoint Presentation</vt:lpstr>
      <vt:lpstr>PowerPoint Presentation</vt:lpstr>
      <vt:lpstr>PowerPoint Presentation</vt:lpstr>
      <vt:lpstr>Bảng phân chia công việc: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hiện và đánh giá hai thuật toán nén  Huff-man và LZW trên kiểu dữ liệu text </dc:title>
  <cp:lastModifiedBy>Nguyễn Tô Thiên Bảo</cp:lastModifiedBy>
  <cp:revision>12</cp:revision>
  <dcterms:modified xsi:type="dcterms:W3CDTF">2023-07-10T07:14:57Z</dcterms:modified>
</cp:coreProperties>
</file>